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268" r:id="rId11"/>
    <p:sldId id="264" r:id="rId12"/>
    <p:sldId id="270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6096000"/>
            <a:ext cx="9180513" cy="762000"/>
          </a:xfrm>
          <a:prstGeom prst="rect">
            <a:avLst/>
          </a:prstGeom>
          <a:solidFill>
            <a:srgbClr val="FFAB0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endParaRPr lang="en-AU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pic>
        <p:nvPicPr>
          <p:cNvPr id="12298" name="Picture 10" descr="MIAESRlandscape registered 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5013325"/>
            <a:ext cx="3590925" cy="8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FacultyBusinessEconomics_Pos3D_HA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581525"/>
            <a:ext cx="2901950" cy="14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86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6063" y="333375"/>
            <a:ext cx="2090737" cy="5792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333375"/>
            <a:ext cx="6119813" cy="5792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7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83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24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90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71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95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1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915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89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7138988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 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6096000"/>
            <a:ext cx="9180513" cy="762000"/>
          </a:xfrm>
          <a:prstGeom prst="rect">
            <a:avLst/>
          </a:prstGeom>
          <a:solidFill>
            <a:srgbClr val="FFAB0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endParaRPr lang="en-AU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981075"/>
            <a:ext cx="6156325" cy="215900"/>
          </a:xfrm>
          <a:prstGeom prst="rect">
            <a:avLst/>
          </a:prstGeom>
          <a:solidFill>
            <a:srgbClr val="FFAB0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endParaRPr lang="en-AU" sz="1400">
              <a:solidFill>
                <a:schemeClr val="bg2"/>
              </a:solidFill>
              <a:latin typeface="Lucida Sans Unicode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64163" y="6237288"/>
            <a:ext cx="3455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www.melbourneinstitute.com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cs typeface="Times New Roman" pitchFamily="18" charset="0"/>
              </a:rPr>
              <a:t>Analysing Behavioural Responses to Policy Change in Dynamic Decision Environments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08590" cy="777875"/>
          </a:xfrm>
        </p:spPr>
        <p:txBody>
          <a:bodyPr/>
          <a:lstStyle/>
          <a:p>
            <a:r>
              <a:rPr lang="en-GB" dirty="0" smtClean="0"/>
              <a:t>SIDD: Solving the Decision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268760"/>
            <a:ext cx="8229600" cy="4525963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GB" sz="2400" dirty="0" smtClean="0"/>
              <a:t>Since we know how alternative values of c will affect the </a:t>
            </a:r>
            <a:r>
              <a:rPr lang="en-GB" sz="2400" i="1" dirty="0" smtClean="0"/>
              <a:t>state variables</a:t>
            </a:r>
            <a:r>
              <a:rPr lang="en-GB" sz="2400" dirty="0" smtClean="0"/>
              <a:t> in the next period, we can also obtain </a:t>
            </a:r>
            <a:r>
              <a:rPr lang="en-GB" sz="2400" i="1" dirty="0" smtClean="0"/>
              <a:t>E</a:t>
            </a:r>
            <a:r>
              <a:rPr lang="en-GB" sz="1400" i="1" dirty="0" smtClean="0"/>
              <a:t>t</a:t>
            </a:r>
            <a:r>
              <a:rPr lang="en-GB" sz="2400" i="1" dirty="0" smtClean="0"/>
              <a:t>[du/dc</a:t>
            </a:r>
            <a:r>
              <a:rPr lang="en-GB" sz="1400" i="1" dirty="0" smtClean="0"/>
              <a:t>t+1</a:t>
            </a:r>
            <a:r>
              <a:rPr lang="en-GB" sz="2400" i="1" dirty="0" smtClean="0"/>
              <a:t>]</a:t>
            </a:r>
            <a:r>
              <a:rPr lang="en-GB" sz="2400" dirty="0" smtClean="0"/>
              <a:t> from the previously calculated grid at age </a:t>
            </a:r>
            <a:r>
              <a:rPr lang="en-GB" sz="2400" i="1" dirty="0" smtClean="0"/>
              <a:t>T</a:t>
            </a:r>
            <a:r>
              <a:rPr lang="en-GB" sz="2400" dirty="0" smtClean="0"/>
              <a:t>.</a:t>
            </a:r>
          </a:p>
          <a:p>
            <a:endParaRPr lang="en-GB" dirty="0"/>
          </a:p>
        </p:txBody>
      </p:sp>
      <p:graphicFrame>
        <p:nvGraphicFramePr>
          <p:cNvPr id="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258962"/>
              </p:ext>
            </p:extLst>
          </p:nvPr>
        </p:nvGraphicFramePr>
        <p:xfrm>
          <a:off x="1187450" y="2761134"/>
          <a:ext cx="18002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3" imgW="812520" imgH="431640" progId="Equation.3">
                  <p:embed/>
                </p:oleObj>
              </mc:Choice>
              <mc:Fallback>
                <p:oleObj name="Equation" r:id="rId3" imgW="812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761134"/>
                        <a:ext cx="180022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755650" y="4358159"/>
            <a:ext cx="1717675" cy="1374775"/>
            <a:chOff x="476" y="2655"/>
            <a:chExt cx="1082" cy="866"/>
          </a:xfrm>
        </p:grpSpPr>
        <p:grpSp>
          <p:nvGrpSpPr>
            <p:cNvPr id="6" name="Group 114"/>
            <p:cNvGrpSpPr>
              <a:grpSpLocks/>
            </p:cNvGrpSpPr>
            <p:nvPr/>
          </p:nvGrpSpPr>
          <p:grpSpPr bwMode="auto">
            <a:xfrm>
              <a:off x="476" y="2655"/>
              <a:ext cx="1082" cy="866"/>
              <a:chOff x="476" y="2655"/>
              <a:chExt cx="1082" cy="866"/>
            </a:xfrm>
          </p:grpSpPr>
          <p:grpSp>
            <p:nvGrpSpPr>
              <p:cNvPr id="9" name="Group 113"/>
              <p:cNvGrpSpPr>
                <a:grpSpLocks/>
              </p:cNvGrpSpPr>
              <p:nvPr/>
            </p:nvGrpSpPr>
            <p:grpSpPr bwMode="auto">
              <a:xfrm>
                <a:off x="832" y="2655"/>
                <a:ext cx="726" cy="866"/>
                <a:chOff x="832" y="2655"/>
                <a:chExt cx="726" cy="866"/>
              </a:xfrm>
            </p:grpSpPr>
            <p:sp>
              <p:nvSpPr>
                <p:cNvPr id="1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090" y="3290"/>
                  <a:ext cx="31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h</a:t>
                  </a:r>
                  <a:r>
                    <a:rPr lang="en-GB" sz="1000"/>
                    <a:t>T-1</a:t>
                  </a:r>
                  <a:endParaRPr lang="en-US"/>
                </a:p>
              </p:txBody>
            </p:sp>
            <p:grpSp>
              <p:nvGrpSpPr>
                <p:cNvPr id="12" name="Group 7"/>
                <p:cNvGrpSpPr>
                  <a:grpSpLocks/>
                </p:cNvGrpSpPr>
                <p:nvPr/>
              </p:nvGrpSpPr>
              <p:grpSpPr bwMode="auto">
                <a:xfrm>
                  <a:off x="832" y="2655"/>
                  <a:ext cx="726" cy="635"/>
                  <a:chOff x="1292" y="3294"/>
                  <a:chExt cx="726" cy="635"/>
                </a:xfrm>
              </p:grpSpPr>
              <p:sp>
                <p:nvSpPr>
                  <p:cNvPr id="13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385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430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475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521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566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612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657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702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748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793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838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474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519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565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610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655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701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791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882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927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973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018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383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338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294"/>
                    <a:ext cx="0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884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2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339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3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929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4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3294"/>
                    <a:ext cx="72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10" name="Text Box 40"/>
              <p:cNvSpPr txBox="1">
                <a:spLocks noChangeArrowheads="1"/>
              </p:cNvSpPr>
              <p:nvPr/>
            </p:nvSpPr>
            <p:spPr bwMode="auto">
              <a:xfrm>
                <a:off x="476" y="2882"/>
                <a:ext cx="3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T-1</a:t>
                </a:r>
                <a:endParaRPr lang="en-US"/>
              </a:p>
            </p:txBody>
          </p:sp>
        </p:grpSp>
        <p:sp>
          <p:nvSpPr>
            <p:cNvPr id="7" name="Line 41"/>
            <p:cNvSpPr>
              <a:spLocks noChangeShapeType="1"/>
            </p:cNvSpPr>
            <p:nvPr/>
          </p:nvSpPr>
          <p:spPr bwMode="auto">
            <a:xfrm flipV="1">
              <a:off x="787" y="265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42"/>
            <p:cNvSpPr>
              <a:spLocks noChangeShapeType="1"/>
            </p:cNvSpPr>
            <p:nvPr/>
          </p:nvSpPr>
          <p:spPr bwMode="auto">
            <a:xfrm>
              <a:off x="832" y="3335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Oval 49"/>
          <p:cNvSpPr>
            <a:spLocks noChangeArrowheads="1"/>
          </p:cNvSpPr>
          <p:nvPr/>
        </p:nvSpPr>
        <p:spPr bwMode="auto">
          <a:xfrm>
            <a:off x="1573213" y="4686771"/>
            <a:ext cx="71437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6" name="Group 52"/>
          <p:cNvGrpSpPr>
            <a:grpSpLocks/>
          </p:cNvGrpSpPr>
          <p:nvPr/>
        </p:nvGrpSpPr>
        <p:grpSpPr bwMode="auto">
          <a:xfrm>
            <a:off x="3348038" y="4358159"/>
            <a:ext cx="1573212" cy="1374775"/>
            <a:chOff x="1390" y="3249"/>
            <a:chExt cx="991" cy="866"/>
          </a:xfrm>
        </p:grpSpPr>
        <p:sp>
          <p:nvSpPr>
            <p:cNvPr id="47" name="Text Box 53"/>
            <p:cNvSpPr txBox="1">
              <a:spLocks noChangeArrowheads="1"/>
            </p:cNvSpPr>
            <p:nvPr/>
          </p:nvSpPr>
          <p:spPr bwMode="auto">
            <a:xfrm>
              <a:off x="1913" y="3884"/>
              <a:ext cx="2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  <a:r>
                <a:rPr lang="en-GB" sz="1000"/>
                <a:t>T</a:t>
              </a:r>
              <a:endParaRPr lang="en-US"/>
            </a:p>
          </p:txBody>
        </p:sp>
        <p:grpSp>
          <p:nvGrpSpPr>
            <p:cNvPr id="48" name="Group 54"/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49" name="Group 55"/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53" name="Line 56"/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Line 57"/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5" name="Line 58"/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6" name="Line 59"/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" name="Line 60"/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Line 61"/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" name="Line 62"/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" name="Line 63"/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" name="Line 64"/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" name="Line 65"/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" name="Line 66"/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" name="Line 67"/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5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6" name="Line 69"/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" name="Line 70"/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8" name="Line 71"/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9" name="Line 72"/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0" name="Line 73"/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" name="Line 74"/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" name="Line 75"/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" name="Line 76"/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" name="Line 77"/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" name="Line 78"/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" name="Line 79"/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Line 80"/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8" name="Line 81"/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9" name="Line 82"/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Line 83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Line 84"/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" name="Line 85"/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3" name="Line 86"/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4" name="Line 87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0" name="Text Box 88"/>
              <p:cNvSpPr txBox="1">
                <a:spLocks noChangeArrowheads="1"/>
              </p:cNvSpPr>
              <p:nvPr/>
            </p:nvSpPr>
            <p:spPr bwMode="auto">
              <a:xfrm>
                <a:off x="1390" y="3521"/>
                <a:ext cx="26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T</a:t>
                </a:r>
                <a:endParaRPr lang="en-US"/>
              </a:p>
            </p:txBody>
          </p:sp>
          <p:sp>
            <p:nvSpPr>
              <p:cNvPr id="51" name="Line 89"/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Line 90"/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5" name="Text Box 91"/>
          <p:cNvSpPr txBox="1">
            <a:spLocks noChangeArrowheads="1"/>
          </p:cNvSpPr>
          <p:nvPr/>
        </p:nvSpPr>
        <p:spPr bwMode="auto">
          <a:xfrm>
            <a:off x="3851275" y="5636096"/>
            <a:ext cx="102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i="1"/>
              <a:t>du/dc</a:t>
            </a:r>
            <a:r>
              <a:rPr lang="en-GB" sz="1200" i="1"/>
              <a:t>T</a:t>
            </a:r>
            <a:endParaRPr lang="en-US" sz="2400" i="1"/>
          </a:p>
        </p:txBody>
      </p:sp>
      <p:sp>
        <p:nvSpPr>
          <p:cNvPr id="86" name="Text Box 93"/>
          <p:cNvSpPr txBox="1">
            <a:spLocks noChangeArrowheads="1"/>
          </p:cNvSpPr>
          <p:nvPr/>
        </p:nvSpPr>
        <p:spPr bwMode="auto">
          <a:xfrm>
            <a:off x="755650" y="3859684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i="1"/>
              <a:t>w</a:t>
            </a:r>
            <a:r>
              <a:rPr lang="en-GB" sz="1200" i="1"/>
              <a:t>T-1</a:t>
            </a:r>
            <a:r>
              <a:rPr lang="en-GB" sz="2400" i="1"/>
              <a:t>,h</a:t>
            </a:r>
            <a:r>
              <a:rPr lang="en-GB" sz="1200" i="1"/>
              <a:t>T-1</a:t>
            </a:r>
            <a:endParaRPr lang="en-US" sz="2400" i="1"/>
          </a:p>
        </p:txBody>
      </p:sp>
      <p:grpSp>
        <p:nvGrpSpPr>
          <p:cNvPr id="87" name="Group 96"/>
          <p:cNvGrpSpPr>
            <a:grpSpLocks/>
          </p:cNvGrpSpPr>
          <p:nvPr/>
        </p:nvGrpSpPr>
        <p:grpSpPr bwMode="auto">
          <a:xfrm>
            <a:off x="1476375" y="3427884"/>
            <a:ext cx="2519363" cy="1657350"/>
            <a:chOff x="930" y="2069"/>
            <a:chExt cx="1859" cy="1044"/>
          </a:xfrm>
        </p:grpSpPr>
        <p:sp>
          <p:nvSpPr>
            <p:cNvPr id="88" name="Freeform 92"/>
            <p:cNvSpPr>
              <a:spLocks/>
            </p:cNvSpPr>
            <p:nvPr/>
          </p:nvSpPr>
          <p:spPr bwMode="auto">
            <a:xfrm>
              <a:off x="1020" y="2341"/>
              <a:ext cx="1769" cy="772"/>
            </a:xfrm>
            <a:custGeom>
              <a:avLst/>
              <a:gdLst>
                <a:gd name="T0" fmla="*/ 0 w 1769"/>
                <a:gd name="T1" fmla="*/ 295 h 431"/>
                <a:gd name="T2" fmla="*/ 454 w 1769"/>
                <a:gd name="T3" fmla="*/ 23 h 431"/>
                <a:gd name="T4" fmla="*/ 1769 w 1769"/>
                <a:gd name="T5" fmla="*/ 43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69" h="431">
                  <a:moveTo>
                    <a:pt x="0" y="295"/>
                  </a:moveTo>
                  <a:cubicBezTo>
                    <a:pt x="79" y="147"/>
                    <a:pt x="159" y="0"/>
                    <a:pt x="454" y="23"/>
                  </a:cubicBezTo>
                  <a:cubicBezTo>
                    <a:pt x="749" y="46"/>
                    <a:pt x="1550" y="363"/>
                    <a:pt x="1769" y="431"/>
                  </a:cubicBezTo>
                </a:path>
              </a:pathLst>
            </a:custGeom>
            <a:noFill/>
            <a:ln w="9525">
              <a:solidFill>
                <a:srgbClr val="F61902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95"/>
            <p:cNvSpPr>
              <a:spLocks/>
            </p:cNvSpPr>
            <p:nvPr/>
          </p:nvSpPr>
          <p:spPr bwMode="auto">
            <a:xfrm>
              <a:off x="930" y="2069"/>
              <a:ext cx="544" cy="318"/>
            </a:xfrm>
            <a:custGeom>
              <a:avLst/>
              <a:gdLst>
                <a:gd name="T0" fmla="*/ 0 w 544"/>
                <a:gd name="T1" fmla="*/ 0 h 272"/>
                <a:gd name="T2" fmla="*/ 181 w 544"/>
                <a:gd name="T3" fmla="*/ 136 h 272"/>
                <a:gd name="T4" fmla="*/ 544 w 544"/>
                <a:gd name="T5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4" h="272">
                  <a:moveTo>
                    <a:pt x="0" y="0"/>
                  </a:moveTo>
                  <a:cubicBezTo>
                    <a:pt x="45" y="45"/>
                    <a:pt x="90" y="91"/>
                    <a:pt x="181" y="136"/>
                  </a:cubicBezTo>
                  <a:cubicBezTo>
                    <a:pt x="272" y="181"/>
                    <a:pt x="468" y="242"/>
                    <a:pt x="544" y="272"/>
                  </a:cubicBezTo>
                </a:path>
              </a:pathLst>
            </a:custGeom>
            <a:noFill/>
            <a:ln w="9525">
              <a:solidFill>
                <a:srgbClr val="F619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0" name="Oval 97"/>
          <p:cNvSpPr>
            <a:spLocks noChangeArrowheads="1"/>
          </p:cNvSpPr>
          <p:nvPr/>
        </p:nvSpPr>
        <p:spPr bwMode="auto">
          <a:xfrm>
            <a:off x="3949700" y="5047134"/>
            <a:ext cx="71438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91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672066"/>
              </p:ext>
            </p:extLst>
          </p:nvPr>
        </p:nvGraphicFramePr>
        <p:xfrm>
          <a:off x="3994150" y="2824634"/>
          <a:ext cx="5778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Microsoft Equation 3.0" r:id="rId5" imgW="279360" imgH="431640" progId="Equation.3">
                  <p:embed/>
                </p:oleObj>
              </mc:Choice>
              <mc:Fallback>
                <p:oleObj name="Microsoft Equation 3.0" r:id="rId5" imgW="27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2824634"/>
                        <a:ext cx="5778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266386"/>
              </p:ext>
            </p:extLst>
          </p:nvPr>
        </p:nvGraphicFramePr>
        <p:xfrm>
          <a:off x="5214938" y="2708746"/>
          <a:ext cx="36830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7" imgW="1409400" imgH="482400" progId="Equation.3">
                  <p:embed/>
                </p:oleObj>
              </mc:Choice>
              <mc:Fallback>
                <p:oleObj name="Equation" r:id="rId7" imgW="1409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2708746"/>
                        <a:ext cx="36830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 Box 104"/>
          <p:cNvSpPr txBox="1">
            <a:spLocks noChangeArrowheads="1"/>
          </p:cNvSpPr>
          <p:nvPr/>
        </p:nvSpPr>
        <p:spPr bwMode="auto">
          <a:xfrm>
            <a:off x="1693863" y="5636096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i="1"/>
              <a:t>c</a:t>
            </a:r>
            <a:r>
              <a:rPr lang="en-GB" sz="1200" i="1"/>
              <a:t>T-1</a:t>
            </a:r>
            <a:endParaRPr lang="en-US" sz="2400" i="1"/>
          </a:p>
        </p:txBody>
      </p:sp>
      <p:sp>
        <p:nvSpPr>
          <p:cNvPr id="94" name="Freeform 105"/>
          <p:cNvSpPr>
            <a:spLocks/>
          </p:cNvSpPr>
          <p:nvPr/>
        </p:nvSpPr>
        <p:spPr bwMode="auto">
          <a:xfrm>
            <a:off x="3779838" y="3643784"/>
            <a:ext cx="215900" cy="1441450"/>
          </a:xfrm>
          <a:custGeom>
            <a:avLst/>
            <a:gdLst>
              <a:gd name="T0" fmla="*/ 136 w 136"/>
              <a:gd name="T1" fmla="*/ 908 h 908"/>
              <a:gd name="T2" fmla="*/ 0 w 136"/>
              <a:gd name="T3" fmla="*/ 409 h 908"/>
              <a:gd name="T4" fmla="*/ 136 w 136"/>
              <a:gd name="T5" fmla="*/ 0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908">
                <a:moveTo>
                  <a:pt x="136" y="908"/>
                </a:moveTo>
                <a:cubicBezTo>
                  <a:pt x="68" y="734"/>
                  <a:pt x="0" y="560"/>
                  <a:pt x="0" y="409"/>
                </a:cubicBezTo>
                <a:cubicBezTo>
                  <a:pt x="0" y="258"/>
                  <a:pt x="68" y="129"/>
                  <a:pt x="136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Oval 106"/>
          <p:cNvSpPr>
            <a:spLocks noChangeArrowheads="1"/>
          </p:cNvSpPr>
          <p:nvPr/>
        </p:nvSpPr>
        <p:spPr bwMode="auto">
          <a:xfrm>
            <a:off x="2051050" y="2708746"/>
            <a:ext cx="1081088" cy="1079500"/>
          </a:xfrm>
          <a:prstGeom prst="ellipse">
            <a:avLst/>
          </a:prstGeom>
          <a:noFill/>
          <a:ln w="9525">
            <a:solidFill>
              <a:srgbClr val="F619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" name="Oval 107"/>
          <p:cNvSpPr>
            <a:spLocks noChangeArrowheads="1"/>
          </p:cNvSpPr>
          <p:nvPr/>
        </p:nvSpPr>
        <p:spPr bwMode="auto">
          <a:xfrm>
            <a:off x="3778250" y="2708746"/>
            <a:ext cx="1081088" cy="10795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" name="Oval 108"/>
          <p:cNvSpPr>
            <a:spLocks noChangeArrowheads="1"/>
          </p:cNvSpPr>
          <p:nvPr/>
        </p:nvSpPr>
        <p:spPr bwMode="auto">
          <a:xfrm>
            <a:off x="5146675" y="2708746"/>
            <a:ext cx="1081088" cy="1079500"/>
          </a:xfrm>
          <a:prstGeom prst="ellipse">
            <a:avLst/>
          </a:prstGeom>
          <a:noFill/>
          <a:ln w="9525">
            <a:solidFill>
              <a:srgbClr val="F619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" name="Oval 109"/>
          <p:cNvSpPr>
            <a:spLocks noChangeArrowheads="1"/>
          </p:cNvSpPr>
          <p:nvPr/>
        </p:nvSpPr>
        <p:spPr bwMode="auto">
          <a:xfrm>
            <a:off x="7596188" y="2780184"/>
            <a:ext cx="1081087" cy="10795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" name="Freeform 110"/>
          <p:cNvSpPr>
            <a:spLocks/>
          </p:cNvSpPr>
          <p:nvPr/>
        </p:nvSpPr>
        <p:spPr bwMode="auto">
          <a:xfrm>
            <a:off x="2987675" y="2540471"/>
            <a:ext cx="2520950" cy="311150"/>
          </a:xfrm>
          <a:custGeom>
            <a:avLst/>
            <a:gdLst>
              <a:gd name="T0" fmla="*/ 0 w 1588"/>
              <a:gd name="T1" fmla="*/ 196 h 196"/>
              <a:gd name="T2" fmla="*/ 817 w 1588"/>
              <a:gd name="T3" fmla="*/ 15 h 196"/>
              <a:gd name="T4" fmla="*/ 1588 w 1588"/>
              <a:gd name="T5" fmla="*/ 10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8" h="196">
                <a:moveTo>
                  <a:pt x="0" y="196"/>
                </a:moveTo>
                <a:cubicBezTo>
                  <a:pt x="276" y="113"/>
                  <a:pt x="552" y="30"/>
                  <a:pt x="817" y="15"/>
                </a:cubicBezTo>
                <a:cubicBezTo>
                  <a:pt x="1082" y="0"/>
                  <a:pt x="1335" y="53"/>
                  <a:pt x="1588" y="106"/>
                </a:cubicBezTo>
              </a:path>
            </a:pathLst>
          </a:custGeom>
          <a:noFill/>
          <a:ln w="9525">
            <a:solidFill>
              <a:srgbClr val="F6190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0" name="Freeform 111"/>
          <p:cNvSpPr>
            <a:spLocks/>
          </p:cNvSpPr>
          <p:nvPr/>
        </p:nvSpPr>
        <p:spPr bwMode="auto">
          <a:xfrm>
            <a:off x="4500563" y="3716809"/>
            <a:ext cx="3240087" cy="298450"/>
          </a:xfrm>
          <a:custGeom>
            <a:avLst/>
            <a:gdLst>
              <a:gd name="T0" fmla="*/ 0 w 2041"/>
              <a:gd name="T1" fmla="*/ 45 h 188"/>
              <a:gd name="T2" fmla="*/ 771 w 2041"/>
              <a:gd name="T3" fmla="*/ 181 h 188"/>
              <a:gd name="T4" fmla="*/ 2041 w 2041"/>
              <a:gd name="T5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1" h="188">
                <a:moveTo>
                  <a:pt x="0" y="45"/>
                </a:moveTo>
                <a:cubicBezTo>
                  <a:pt x="215" y="116"/>
                  <a:pt x="431" y="188"/>
                  <a:pt x="771" y="181"/>
                </a:cubicBezTo>
                <a:cubicBezTo>
                  <a:pt x="1111" y="174"/>
                  <a:pt x="1576" y="87"/>
                  <a:pt x="2041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1" name="Text Box 116"/>
          <p:cNvSpPr txBox="1">
            <a:spLocks noChangeArrowheads="1"/>
          </p:cNvSpPr>
          <p:nvPr/>
        </p:nvSpPr>
        <p:spPr bwMode="auto">
          <a:xfrm>
            <a:off x="5508625" y="4472459"/>
            <a:ext cx="323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This is a deterministic solution</a:t>
            </a:r>
          </a:p>
        </p:txBody>
      </p:sp>
    </p:spTree>
    <p:extLst>
      <p:ext uri="{BB962C8B-B14F-4D97-AF65-F5344CB8AC3E}">
        <p14:creationId xmlns:p14="http://schemas.microsoft.com/office/powerpoint/2010/main" val="228959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85" grpId="0"/>
      <p:bldP spid="86" grpId="0"/>
      <p:bldP spid="90" grpId="0" animBg="1"/>
      <p:bldP spid="93" grpId="0"/>
      <p:bldP spid="94" grpId="0" animBg="1"/>
      <p:bldP spid="94" grpId="1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848550" cy="777875"/>
          </a:xfrm>
        </p:spPr>
        <p:txBody>
          <a:bodyPr/>
          <a:lstStyle/>
          <a:p>
            <a:r>
              <a:rPr lang="en-GB" dirty="0" smtClean="0"/>
              <a:t>SIDD: Solving the Decision Problem</a:t>
            </a:r>
            <a:endParaRPr lang="en-GB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67720" y="1340122"/>
            <a:ext cx="2511425" cy="1160463"/>
            <a:chOff x="1390" y="3249"/>
            <a:chExt cx="991" cy="932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913" y="3886"/>
              <a:ext cx="15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  <a:r>
                <a:rPr lang="en-GB" sz="1000"/>
                <a:t>T</a:t>
              </a:r>
              <a:endParaRPr lang="en-US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11" name="Line 7"/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" name="Line 8"/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" name="Line 9"/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" name="Line 10"/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" name="Line 11"/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" name="Line 12"/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" name="Line 13"/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" name="Line 14"/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" name="Line 15"/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" name="Line 17"/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18"/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" name="Line 19"/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" name="Line 22"/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" name="Line 23"/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" name="Line 24"/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" name="Line 25"/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" name="Line 26"/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" name="Line 27"/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" name="Line 28"/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" name="Line 29"/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" name="Line 30"/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" name="Line 31"/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" name="Line 32"/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" name="Line 33"/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34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" name="Line 35"/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36"/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" name="Line 37"/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" name="Line 38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" name="Text Box 39"/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169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T</a:t>
                </a:r>
                <a:endParaRPr lang="en-US"/>
              </a:p>
            </p:txBody>
          </p:sp>
          <p:sp>
            <p:nvSpPr>
              <p:cNvPr id="9" name="Line 40"/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" name="Line 41"/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3059782" y="2627585"/>
            <a:ext cx="2511425" cy="1160462"/>
            <a:chOff x="1390" y="3249"/>
            <a:chExt cx="991" cy="932"/>
          </a:xfrm>
        </p:grpSpPr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1913" y="3886"/>
              <a:ext cx="198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  <a:r>
                <a:rPr lang="en-GB" sz="1000"/>
                <a:t>T-1</a:t>
              </a:r>
              <a:endParaRPr lang="en-US"/>
            </a:p>
          </p:txBody>
        </p: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46" name="Group 45"/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50" name="Line 46"/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" name="Line 47"/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" name="Line 48"/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3" name="Line 49"/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Line 50"/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5" name="Line 51"/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6" name="Line 52"/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" name="Line 53"/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Line 54"/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" name="Line 55"/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" name="Line 56"/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" name="Line 57"/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" name="Line 58"/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" name="Line 59"/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" name="Line 60"/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5" name="Line 61"/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6" name="Line 62"/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" name="Line 63"/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8" name="Line 64"/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9" name="Line 65"/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0" name="Line 66"/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" name="Line 67"/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" name="Line 68"/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" name="Line 69"/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" name="Line 70"/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" name="Line 71"/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" name="Line 72"/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Line 73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8" name="Line 74"/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9" name="Line 75"/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Line 76"/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Line 77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7" name="Text Box 78"/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21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T-1</a:t>
                </a:r>
                <a:endParaRPr lang="en-US"/>
              </a:p>
            </p:txBody>
          </p:sp>
          <p:sp>
            <p:nvSpPr>
              <p:cNvPr id="48" name="Line 79"/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Line 80"/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3059782" y="3853135"/>
            <a:ext cx="2511425" cy="1160462"/>
            <a:chOff x="1390" y="3249"/>
            <a:chExt cx="991" cy="932"/>
          </a:xfrm>
        </p:grpSpPr>
        <p:sp>
          <p:nvSpPr>
            <p:cNvPr id="83" name="Text Box 82"/>
            <p:cNvSpPr txBox="1">
              <a:spLocks noChangeArrowheads="1"/>
            </p:cNvSpPr>
            <p:nvPr/>
          </p:nvSpPr>
          <p:spPr bwMode="auto">
            <a:xfrm>
              <a:off x="1913" y="3886"/>
              <a:ext cx="198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  <a:r>
                <a:rPr lang="en-GB" sz="1000"/>
                <a:t>T-2</a:t>
              </a:r>
              <a:endParaRPr lang="en-US"/>
            </a:p>
          </p:txBody>
        </p:sp>
        <p:grpSp>
          <p:nvGrpSpPr>
            <p:cNvPr id="84" name="Group 83"/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85" name="Group 84"/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89" name="Line 85"/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0" name="Line 86"/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1" name="Line 87"/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" name="Line 88"/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" name="Line 89"/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" name="Line 90"/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" name="Line 91"/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" name="Line 92"/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" name="Line 93"/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" name="Line 94"/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" name="Line 95"/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0" name="Line 96"/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1" name="Line 97"/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" name="Line 98"/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" name="Line 99"/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" name="Line 100"/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" name="Line 101"/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" name="Line 102"/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" name="Line 103"/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8" name="Line 104"/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9" name="Line 105"/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0" name="Line 106"/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1" name="Line 107"/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" name="Line 108"/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" name="Line 109"/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4" name="Line 110"/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5" name="Line 111"/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6" name="Line 112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7" name="Line 113"/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8" name="Line 114"/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" name="Line 115"/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0" name="Line 116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6" name="Text Box 117"/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21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T-2</a:t>
                </a:r>
                <a:endParaRPr lang="en-US"/>
              </a:p>
            </p:txBody>
          </p:sp>
          <p:sp>
            <p:nvSpPr>
              <p:cNvPr id="87" name="Line 118"/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Line 119"/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21" name="Group 120"/>
          <p:cNvGrpSpPr>
            <a:grpSpLocks/>
          </p:cNvGrpSpPr>
          <p:nvPr/>
        </p:nvGrpSpPr>
        <p:grpSpPr bwMode="auto">
          <a:xfrm>
            <a:off x="3059782" y="5508897"/>
            <a:ext cx="2511425" cy="1160463"/>
            <a:chOff x="1390" y="3249"/>
            <a:chExt cx="991" cy="932"/>
          </a:xfrm>
        </p:grpSpPr>
        <p:sp>
          <p:nvSpPr>
            <p:cNvPr id="122" name="Text Box 121"/>
            <p:cNvSpPr txBox="1">
              <a:spLocks noChangeArrowheads="1"/>
            </p:cNvSpPr>
            <p:nvPr/>
          </p:nvSpPr>
          <p:spPr bwMode="auto">
            <a:xfrm>
              <a:off x="1913" y="3886"/>
              <a:ext cx="150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  <a:r>
                <a:rPr lang="en-GB" sz="1000"/>
                <a:t>1</a:t>
              </a:r>
              <a:endParaRPr lang="en-US"/>
            </a:p>
          </p:txBody>
        </p:sp>
        <p:grpSp>
          <p:nvGrpSpPr>
            <p:cNvPr id="123" name="Group 122"/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124" name="Group 123"/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128" name="Line 124"/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9" name="Line 125"/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" name="Line 126"/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1" name="Line 127"/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2" name="Line 128"/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" name="Line 129"/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" name="Line 130"/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5" name="Line 131"/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6" name="Line 132"/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7" name="Line 133"/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8" name="Line 134"/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9" name="Line 135"/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0" name="Line 136"/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1" name="Line 137"/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2" name="Line 138"/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" name="Line 139"/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4" name="Line 140"/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5" name="Line 141"/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6" name="Line 142"/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7" name="Line 143"/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8" name="Line 144"/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9" name="Line 145"/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0" name="Line 146"/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1" name="Line 147"/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2" name="Line 148"/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" name="Line 149"/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4" name="Line 150"/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5" name="Line 151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6" name="Line 152"/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7" name="Line 153"/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8" name="Line 154"/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9" name="Line 155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25" name="Text Box 156"/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165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1</a:t>
                </a:r>
                <a:endParaRPr lang="en-US"/>
              </a:p>
            </p:txBody>
          </p:sp>
          <p:sp>
            <p:nvSpPr>
              <p:cNvPr id="126" name="Line 157"/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7" name="Line 158"/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60" name="Line 159"/>
          <p:cNvSpPr>
            <a:spLocks noChangeShapeType="1"/>
          </p:cNvSpPr>
          <p:nvPr/>
        </p:nvSpPr>
        <p:spPr bwMode="auto">
          <a:xfrm flipV="1">
            <a:off x="2735932" y="1376635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1" name="Text Box 160"/>
          <p:cNvSpPr txBox="1">
            <a:spLocks noChangeArrowheads="1"/>
          </p:cNvSpPr>
          <p:nvPr/>
        </p:nvSpPr>
        <p:spPr bwMode="auto">
          <a:xfrm>
            <a:off x="2051720" y="3680097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 dirty="0"/>
              <a:t>time</a:t>
            </a:r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4355182" y="1808435"/>
            <a:ext cx="144463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Oval 162"/>
          <p:cNvSpPr>
            <a:spLocks noChangeArrowheads="1"/>
          </p:cNvSpPr>
          <p:nvPr/>
        </p:nvSpPr>
        <p:spPr bwMode="auto">
          <a:xfrm>
            <a:off x="4126582" y="1579835"/>
            <a:ext cx="144463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Oval 163"/>
          <p:cNvSpPr>
            <a:spLocks noChangeArrowheads="1"/>
          </p:cNvSpPr>
          <p:nvPr/>
        </p:nvSpPr>
        <p:spPr bwMode="auto">
          <a:xfrm>
            <a:off x="4715545" y="1592535"/>
            <a:ext cx="144462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Oval 164"/>
          <p:cNvSpPr>
            <a:spLocks noChangeArrowheads="1"/>
          </p:cNvSpPr>
          <p:nvPr/>
        </p:nvSpPr>
        <p:spPr bwMode="auto">
          <a:xfrm>
            <a:off x="4175795" y="2924447"/>
            <a:ext cx="144462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Oval 165"/>
          <p:cNvSpPr>
            <a:spLocks noChangeArrowheads="1"/>
          </p:cNvSpPr>
          <p:nvPr/>
        </p:nvSpPr>
        <p:spPr bwMode="auto">
          <a:xfrm>
            <a:off x="4355182" y="3103835"/>
            <a:ext cx="144463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Oval 166"/>
          <p:cNvSpPr>
            <a:spLocks noChangeArrowheads="1"/>
          </p:cNvSpPr>
          <p:nvPr/>
        </p:nvSpPr>
        <p:spPr bwMode="auto">
          <a:xfrm>
            <a:off x="4715545" y="2924447"/>
            <a:ext cx="144462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Oval 167"/>
          <p:cNvSpPr>
            <a:spLocks noChangeArrowheads="1"/>
          </p:cNvSpPr>
          <p:nvPr/>
        </p:nvSpPr>
        <p:spPr bwMode="auto">
          <a:xfrm>
            <a:off x="4894932" y="4221435"/>
            <a:ext cx="144463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Oval 168"/>
          <p:cNvSpPr>
            <a:spLocks noChangeArrowheads="1"/>
          </p:cNvSpPr>
          <p:nvPr/>
        </p:nvSpPr>
        <p:spPr bwMode="auto">
          <a:xfrm>
            <a:off x="5074320" y="4400822"/>
            <a:ext cx="144462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Oval 169"/>
          <p:cNvSpPr>
            <a:spLocks noChangeArrowheads="1"/>
          </p:cNvSpPr>
          <p:nvPr/>
        </p:nvSpPr>
        <p:spPr bwMode="auto">
          <a:xfrm>
            <a:off x="4139282" y="4256360"/>
            <a:ext cx="144463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Oval 170"/>
          <p:cNvSpPr>
            <a:spLocks noChangeArrowheads="1"/>
          </p:cNvSpPr>
          <p:nvPr/>
        </p:nvSpPr>
        <p:spPr bwMode="auto">
          <a:xfrm>
            <a:off x="4318670" y="5805760"/>
            <a:ext cx="144462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Oval 171"/>
          <p:cNvSpPr>
            <a:spLocks noChangeArrowheads="1"/>
          </p:cNvSpPr>
          <p:nvPr/>
        </p:nvSpPr>
        <p:spPr bwMode="auto">
          <a:xfrm>
            <a:off x="4498057" y="5985147"/>
            <a:ext cx="144463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Oval 172"/>
          <p:cNvSpPr>
            <a:spLocks noChangeArrowheads="1"/>
          </p:cNvSpPr>
          <p:nvPr/>
        </p:nvSpPr>
        <p:spPr bwMode="auto">
          <a:xfrm>
            <a:off x="4786982" y="6164535"/>
            <a:ext cx="144463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Oval 173"/>
          <p:cNvSpPr>
            <a:spLocks noChangeArrowheads="1"/>
          </p:cNvSpPr>
          <p:nvPr/>
        </p:nvSpPr>
        <p:spPr bwMode="auto">
          <a:xfrm>
            <a:off x="4966370" y="5840685"/>
            <a:ext cx="144462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Oval 174"/>
          <p:cNvSpPr>
            <a:spLocks noChangeArrowheads="1"/>
          </p:cNvSpPr>
          <p:nvPr/>
        </p:nvSpPr>
        <p:spPr bwMode="auto">
          <a:xfrm>
            <a:off x="3994820" y="6129610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Oval 175"/>
          <p:cNvSpPr>
            <a:spLocks noChangeArrowheads="1"/>
          </p:cNvSpPr>
          <p:nvPr/>
        </p:nvSpPr>
        <p:spPr bwMode="auto">
          <a:xfrm>
            <a:off x="4426620" y="5696222"/>
            <a:ext cx="144462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Oval 176"/>
          <p:cNvSpPr>
            <a:spLocks noChangeArrowheads="1"/>
          </p:cNvSpPr>
          <p:nvPr/>
        </p:nvSpPr>
        <p:spPr bwMode="auto">
          <a:xfrm>
            <a:off x="4606007" y="5875610"/>
            <a:ext cx="144463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Oval 177"/>
          <p:cNvSpPr>
            <a:spLocks noChangeArrowheads="1"/>
          </p:cNvSpPr>
          <p:nvPr/>
        </p:nvSpPr>
        <p:spPr bwMode="auto">
          <a:xfrm>
            <a:off x="5002882" y="6054997"/>
            <a:ext cx="144463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Line 178"/>
          <p:cNvSpPr>
            <a:spLocks noChangeShapeType="1"/>
          </p:cNvSpPr>
          <p:nvPr/>
        </p:nvSpPr>
        <p:spPr bwMode="auto">
          <a:xfrm flipV="1">
            <a:off x="4571082" y="497708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0" name="Freeform 179"/>
          <p:cNvSpPr>
            <a:spLocks/>
          </p:cNvSpPr>
          <p:nvPr/>
        </p:nvSpPr>
        <p:spPr bwMode="auto">
          <a:xfrm>
            <a:off x="3767807" y="4329385"/>
            <a:ext cx="263525" cy="1835150"/>
          </a:xfrm>
          <a:custGeom>
            <a:avLst/>
            <a:gdLst>
              <a:gd name="T0" fmla="*/ 166 w 166"/>
              <a:gd name="T1" fmla="*/ 1156 h 1156"/>
              <a:gd name="T2" fmla="*/ 7 w 166"/>
              <a:gd name="T3" fmla="*/ 635 h 1156"/>
              <a:gd name="T4" fmla="*/ 121 w 166"/>
              <a:gd name="T5" fmla="*/ 0 h 1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6" h="1156">
                <a:moveTo>
                  <a:pt x="166" y="1156"/>
                </a:moveTo>
                <a:cubicBezTo>
                  <a:pt x="90" y="992"/>
                  <a:pt x="14" y="828"/>
                  <a:pt x="7" y="635"/>
                </a:cubicBezTo>
                <a:cubicBezTo>
                  <a:pt x="0" y="442"/>
                  <a:pt x="60" y="221"/>
                  <a:pt x="121" y="0"/>
                </a:cubicBezTo>
              </a:path>
            </a:pathLst>
          </a:cu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1" name="Freeform 180"/>
          <p:cNvSpPr>
            <a:spLocks/>
          </p:cNvSpPr>
          <p:nvPr/>
        </p:nvSpPr>
        <p:spPr bwMode="auto">
          <a:xfrm>
            <a:off x="4355182" y="4040460"/>
            <a:ext cx="144463" cy="1692275"/>
          </a:xfrm>
          <a:custGeom>
            <a:avLst/>
            <a:gdLst>
              <a:gd name="T0" fmla="*/ 166 w 166"/>
              <a:gd name="T1" fmla="*/ 1156 h 1156"/>
              <a:gd name="T2" fmla="*/ 7 w 166"/>
              <a:gd name="T3" fmla="*/ 635 h 1156"/>
              <a:gd name="T4" fmla="*/ 121 w 166"/>
              <a:gd name="T5" fmla="*/ 0 h 1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6" h="1156">
                <a:moveTo>
                  <a:pt x="166" y="1156"/>
                </a:moveTo>
                <a:cubicBezTo>
                  <a:pt x="90" y="992"/>
                  <a:pt x="14" y="828"/>
                  <a:pt x="7" y="635"/>
                </a:cubicBezTo>
                <a:cubicBezTo>
                  <a:pt x="0" y="442"/>
                  <a:pt x="60" y="221"/>
                  <a:pt x="121" y="0"/>
                </a:cubicBezTo>
              </a:path>
            </a:pathLst>
          </a:cu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2" name="Freeform 181"/>
          <p:cNvSpPr>
            <a:spLocks/>
          </p:cNvSpPr>
          <p:nvPr/>
        </p:nvSpPr>
        <p:spPr bwMode="auto">
          <a:xfrm flipH="1">
            <a:off x="4679032" y="4219847"/>
            <a:ext cx="287338" cy="1692275"/>
          </a:xfrm>
          <a:custGeom>
            <a:avLst/>
            <a:gdLst>
              <a:gd name="T0" fmla="*/ 166 w 166"/>
              <a:gd name="T1" fmla="*/ 1156 h 1156"/>
              <a:gd name="T2" fmla="*/ 7 w 166"/>
              <a:gd name="T3" fmla="*/ 635 h 1156"/>
              <a:gd name="T4" fmla="*/ 121 w 166"/>
              <a:gd name="T5" fmla="*/ 0 h 1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6" h="1156">
                <a:moveTo>
                  <a:pt x="166" y="1156"/>
                </a:moveTo>
                <a:cubicBezTo>
                  <a:pt x="90" y="992"/>
                  <a:pt x="14" y="828"/>
                  <a:pt x="7" y="635"/>
                </a:cubicBezTo>
                <a:cubicBezTo>
                  <a:pt x="0" y="442"/>
                  <a:pt x="60" y="221"/>
                  <a:pt x="121" y="0"/>
                </a:cubicBezTo>
              </a:path>
            </a:pathLst>
          </a:cu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3" name="Freeform 182"/>
          <p:cNvSpPr>
            <a:spLocks/>
          </p:cNvSpPr>
          <p:nvPr/>
        </p:nvSpPr>
        <p:spPr bwMode="auto">
          <a:xfrm flipH="1">
            <a:off x="5075907" y="4148410"/>
            <a:ext cx="287338" cy="1943100"/>
          </a:xfrm>
          <a:custGeom>
            <a:avLst/>
            <a:gdLst>
              <a:gd name="T0" fmla="*/ 166 w 166"/>
              <a:gd name="T1" fmla="*/ 1156 h 1156"/>
              <a:gd name="T2" fmla="*/ 7 w 166"/>
              <a:gd name="T3" fmla="*/ 635 h 1156"/>
              <a:gd name="T4" fmla="*/ 121 w 166"/>
              <a:gd name="T5" fmla="*/ 0 h 1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6" h="1156">
                <a:moveTo>
                  <a:pt x="166" y="1156"/>
                </a:moveTo>
                <a:cubicBezTo>
                  <a:pt x="90" y="992"/>
                  <a:pt x="14" y="828"/>
                  <a:pt x="7" y="635"/>
                </a:cubicBezTo>
                <a:cubicBezTo>
                  <a:pt x="0" y="442"/>
                  <a:pt x="60" y="221"/>
                  <a:pt x="121" y="0"/>
                </a:cubicBezTo>
              </a:path>
            </a:pathLst>
          </a:cu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" name="Oval 183"/>
          <p:cNvSpPr>
            <a:spLocks noChangeArrowheads="1"/>
          </p:cNvSpPr>
          <p:nvPr/>
        </p:nvSpPr>
        <p:spPr bwMode="auto">
          <a:xfrm>
            <a:off x="5075907" y="4113485"/>
            <a:ext cx="144463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Oval 184"/>
          <p:cNvSpPr>
            <a:spLocks noChangeArrowheads="1"/>
          </p:cNvSpPr>
          <p:nvPr/>
        </p:nvSpPr>
        <p:spPr bwMode="auto">
          <a:xfrm>
            <a:off x="4391695" y="4005535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Oval 185"/>
          <p:cNvSpPr>
            <a:spLocks noChangeArrowheads="1"/>
          </p:cNvSpPr>
          <p:nvPr/>
        </p:nvSpPr>
        <p:spPr bwMode="auto">
          <a:xfrm>
            <a:off x="3923382" y="4221435"/>
            <a:ext cx="144463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Oval 186"/>
          <p:cNvSpPr>
            <a:spLocks noChangeArrowheads="1"/>
          </p:cNvSpPr>
          <p:nvPr/>
        </p:nvSpPr>
        <p:spPr bwMode="auto">
          <a:xfrm>
            <a:off x="4679032" y="4184922"/>
            <a:ext cx="144463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Oval 187"/>
          <p:cNvSpPr>
            <a:spLocks noChangeArrowheads="1"/>
          </p:cNvSpPr>
          <p:nvPr/>
        </p:nvSpPr>
        <p:spPr bwMode="auto">
          <a:xfrm>
            <a:off x="4823495" y="3105422"/>
            <a:ext cx="144462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Oval 188"/>
          <p:cNvSpPr>
            <a:spLocks noChangeArrowheads="1"/>
          </p:cNvSpPr>
          <p:nvPr/>
        </p:nvSpPr>
        <p:spPr bwMode="auto">
          <a:xfrm>
            <a:off x="5002882" y="2853010"/>
            <a:ext cx="144463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Oval 189"/>
          <p:cNvSpPr>
            <a:spLocks noChangeArrowheads="1"/>
          </p:cNvSpPr>
          <p:nvPr/>
        </p:nvSpPr>
        <p:spPr bwMode="auto">
          <a:xfrm>
            <a:off x="4463132" y="2745060"/>
            <a:ext cx="144463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Oval 190"/>
          <p:cNvSpPr>
            <a:spLocks noChangeArrowheads="1"/>
          </p:cNvSpPr>
          <p:nvPr/>
        </p:nvSpPr>
        <p:spPr bwMode="auto">
          <a:xfrm>
            <a:off x="4139282" y="3284810"/>
            <a:ext cx="144463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Oval 191"/>
          <p:cNvSpPr>
            <a:spLocks noChangeArrowheads="1"/>
          </p:cNvSpPr>
          <p:nvPr/>
        </p:nvSpPr>
        <p:spPr bwMode="auto">
          <a:xfrm>
            <a:off x="4102770" y="1879872"/>
            <a:ext cx="144462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Oval 192"/>
          <p:cNvSpPr>
            <a:spLocks noChangeArrowheads="1"/>
          </p:cNvSpPr>
          <p:nvPr/>
        </p:nvSpPr>
        <p:spPr bwMode="auto">
          <a:xfrm>
            <a:off x="4679032" y="1771922"/>
            <a:ext cx="144463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Oval 193"/>
          <p:cNvSpPr>
            <a:spLocks noChangeArrowheads="1"/>
          </p:cNvSpPr>
          <p:nvPr/>
        </p:nvSpPr>
        <p:spPr bwMode="auto">
          <a:xfrm>
            <a:off x="5110832" y="1951310"/>
            <a:ext cx="144463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Oval 194"/>
          <p:cNvSpPr>
            <a:spLocks noChangeArrowheads="1"/>
          </p:cNvSpPr>
          <p:nvPr/>
        </p:nvSpPr>
        <p:spPr bwMode="auto">
          <a:xfrm>
            <a:off x="4391695" y="1736997"/>
            <a:ext cx="144462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6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and 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GB" sz="2800" dirty="0"/>
              <a:t>Advantages</a:t>
            </a:r>
          </a:p>
          <a:p>
            <a:pPr lvl="1"/>
            <a:r>
              <a:rPr lang="en-GB" sz="2400" dirty="0"/>
              <a:t>Behavioural responses are based on a structural model and therefore free of the Lucas Critique</a:t>
            </a:r>
          </a:p>
          <a:p>
            <a:pPr lvl="1"/>
            <a:r>
              <a:rPr lang="en-GB" sz="2400" dirty="0"/>
              <a:t>Fully takes into account </a:t>
            </a:r>
            <a:r>
              <a:rPr lang="en-GB" sz="2400" dirty="0" err="1"/>
              <a:t>endogeneity</a:t>
            </a:r>
            <a:r>
              <a:rPr lang="en-GB" sz="2400" dirty="0"/>
              <a:t> between alternative decisions (</a:t>
            </a:r>
            <a:r>
              <a:rPr lang="en-GB" sz="2400" dirty="0" err="1"/>
              <a:t>eg</a:t>
            </a:r>
            <a:r>
              <a:rPr lang="en-GB" sz="2400" dirty="0"/>
              <a:t> fertility and labour)</a:t>
            </a:r>
          </a:p>
          <a:p>
            <a:pPr lvl="1"/>
            <a:r>
              <a:rPr lang="en-GB" sz="2400" dirty="0"/>
              <a:t>Explicitly takes into account influence of uncertainty</a:t>
            </a:r>
          </a:p>
          <a:p>
            <a:r>
              <a:rPr lang="en-GB" sz="2800" dirty="0"/>
              <a:t>Disadvantages</a:t>
            </a:r>
          </a:p>
          <a:p>
            <a:pPr lvl="1"/>
            <a:r>
              <a:rPr lang="en-GB" sz="2400" dirty="0"/>
              <a:t>Numerically demanding (made less of problem with advances in computing)</a:t>
            </a:r>
          </a:p>
          <a:p>
            <a:pPr lvl="1"/>
            <a:r>
              <a:rPr lang="en-GB" sz="2400" dirty="0"/>
              <a:t>Behavioural responses depend upon the validity of assumed model (advantages of bounded rationality)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8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SIDD: Using the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The model has been designed so that its parameters can be easily adjusted. These parameters include: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time preference for consumption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allowance for myopia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bequest motives 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preferences for leisure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attitudes to risk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the tax structure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the pensions structure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the incidence of childcare costs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4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On-going Analyses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GB" dirty="0" smtClean="0"/>
              <a:t>Quasi-hyperbolic discounting and retirement behaviour</a:t>
            </a:r>
            <a:endParaRPr lang="en-GB" dirty="0" smtClean="0"/>
          </a:p>
          <a:p>
            <a:r>
              <a:rPr lang="en-GB" dirty="0" smtClean="0"/>
              <a:t>Training </a:t>
            </a:r>
            <a:r>
              <a:rPr lang="en-GB" dirty="0" smtClean="0"/>
              <a:t>and later-life learning in the UK</a:t>
            </a:r>
          </a:p>
          <a:p>
            <a:r>
              <a:rPr lang="en-GB" dirty="0" smtClean="0"/>
              <a:t>The impact of Government plans for pension reform in the UK</a:t>
            </a:r>
          </a:p>
          <a:p>
            <a:r>
              <a:rPr lang="en-GB" dirty="0" smtClean="0"/>
              <a:t>Analysis of the influence of decision costs on responses to tax incentives to save</a:t>
            </a:r>
          </a:p>
          <a:p>
            <a:r>
              <a:rPr lang="en-GB" dirty="0" smtClean="0"/>
              <a:t>Extending the model to project population cross-sections forward through time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97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Directions for 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GB" dirty="0" smtClean="0"/>
              <a:t>Specific topics of short-term interest:</a:t>
            </a:r>
          </a:p>
          <a:p>
            <a:pPr lvl="1"/>
            <a:r>
              <a:rPr lang="en-GB" dirty="0" smtClean="0"/>
              <a:t>Introduce the model to Treasury in Australia</a:t>
            </a:r>
          </a:p>
          <a:p>
            <a:pPr lvl="1"/>
            <a:r>
              <a:rPr lang="en-GB" dirty="0" smtClean="0"/>
              <a:t>Training and education in Australia</a:t>
            </a:r>
          </a:p>
          <a:p>
            <a:pPr lvl="1"/>
            <a:r>
              <a:rPr lang="en-GB" dirty="0" smtClean="0"/>
              <a:t>Fertility and female labour supply decisions in Australia</a:t>
            </a:r>
          </a:p>
          <a:p>
            <a:r>
              <a:rPr lang="en-GB" dirty="0" smtClean="0"/>
              <a:t>Medium term objectives:</a:t>
            </a:r>
          </a:p>
          <a:p>
            <a:pPr lvl="1"/>
            <a:r>
              <a:rPr lang="en-GB" dirty="0" smtClean="0"/>
              <a:t>Build in additional behavioural rigidities</a:t>
            </a:r>
          </a:p>
          <a:p>
            <a:pPr lvl="1"/>
            <a:r>
              <a:rPr lang="en-GB" dirty="0" smtClean="0"/>
              <a:t>Start building in </a:t>
            </a:r>
            <a:r>
              <a:rPr lang="en-GB" dirty="0" smtClean="0"/>
              <a:t>macro-linkages</a:t>
            </a:r>
            <a:endParaRPr lang="en-GB" dirty="0" smtClean="0"/>
          </a:p>
          <a:p>
            <a:r>
              <a:rPr lang="en-GB" dirty="0" smtClean="0"/>
              <a:t>Others?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4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A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Alternative Approaches to Policy Analysis</a:t>
            </a:r>
          </a:p>
          <a:p>
            <a:r>
              <a:rPr lang="en-GB" dirty="0" smtClean="0"/>
              <a:t>SIDD: A Life-cycle Model of the Household</a:t>
            </a:r>
          </a:p>
          <a:p>
            <a:pPr lvl="1"/>
            <a:r>
              <a:rPr lang="en-GB" dirty="0" smtClean="0"/>
              <a:t>Outline of the model</a:t>
            </a:r>
          </a:p>
          <a:p>
            <a:pPr lvl="1"/>
            <a:r>
              <a:rPr lang="en-GB" dirty="0" smtClean="0"/>
              <a:t>Solution methods</a:t>
            </a:r>
          </a:p>
          <a:p>
            <a:pPr lvl="1"/>
            <a:r>
              <a:rPr lang="en-GB" dirty="0" smtClean="0"/>
              <a:t>Using the model</a:t>
            </a:r>
          </a:p>
          <a:p>
            <a:r>
              <a:rPr lang="en-GB" dirty="0" smtClean="0"/>
              <a:t>On-Going Work</a:t>
            </a:r>
          </a:p>
          <a:p>
            <a:r>
              <a:rPr lang="en-GB" dirty="0" smtClean="0"/>
              <a:t>Directions for the Future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Analyses of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continuum of behavioural assumptions</a:t>
            </a:r>
          </a:p>
          <a:p>
            <a:endParaRPr lang="en-GB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510035" y="3802732"/>
            <a:ext cx="5367337" cy="20638"/>
          </a:xfrm>
          <a:prstGeom prst="line">
            <a:avLst/>
          </a:prstGeom>
          <a:noFill/>
          <a:ln w="9525">
            <a:solidFill>
              <a:srgbClr val="F6190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7660" y="4039270"/>
            <a:ext cx="15335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/>
              <a:t>very broad behavioural assumptions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935360" y="3715420"/>
            <a:ext cx="215900" cy="215900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60685" y="2764507"/>
            <a:ext cx="1403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/>
              <a:t>Back-of-an- envelope analysis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735585" y="3715420"/>
            <a:ext cx="215900" cy="215900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148585" y="3715420"/>
            <a:ext cx="215900" cy="215900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268860" y="2721645"/>
            <a:ext cx="11350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/>
              <a:t>detailed statistical analysis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195835" y="4053557"/>
            <a:ext cx="1316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/>
              <a:t>no formal model of behaviour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731072" y="2705770"/>
            <a:ext cx="11731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/>
              <a:t>detailed statistical analysis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427860" y="4039270"/>
            <a:ext cx="17637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dirty="0"/>
              <a:t>formal model of behaviour – </a:t>
            </a:r>
            <a:r>
              <a:rPr lang="en-GB" dirty="0" smtClean="0"/>
              <a:t>uncertainty omitted or poor accounted for</a:t>
            </a:r>
            <a:endParaRPr lang="en-GB" dirty="0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7309172" y="3694782"/>
            <a:ext cx="215900" cy="215900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6840860" y="2670845"/>
            <a:ext cx="1260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/>
              <a:t>detailed numerical analysis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6372547" y="4018632"/>
            <a:ext cx="22685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dirty="0"/>
              <a:t>formal model of behaviour – uncertainty explicitly </a:t>
            </a:r>
            <a:r>
              <a:rPr lang="en-GB" dirty="0" smtClean="0"/>
              <a:t>accounted for</a:t>
            </a:r>
            <a:endParaRPr lang="en-GB" dirty="0"/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auto">
          <a:xfrm>
            <a:off x="6156647" y="2493045"/>
            <a:ext cx="2663825" cy="3024187"/>
          </a:xfrm>
          <a:prstGeom prst="ellipse">
            <a:avLst/>
          </a:prstGeom>
          <a:noFill/>
          <a:ln w="28575">
            <a:solidFill>
              <a:srgbClr val="F619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52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848550" cy="777875"/>
          </a:xfrm>
        </p:spPr>
        <p:txBody>
          <a:bodyPr/>
          <a:lstStyle/>
          <a:p>
            <a:r>
              <a:rPr lang="en-GB" dirty="0" smtClean="0"/>
              <a:t>SIDD: a Household Life-cycle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Simulator of Individual Dynamic Decisions</a:t>
            </a:r>
          </a:p>
          <a:p>
            <a:r>
              <a:rPr lang="en-GB" dirty="0" smtClean="0"/>
              <a:t>The unit of analysis is the household</a:t>
            </a:r>
          </a:p>
          <a:p>
            <a:r>
              <a:rPr lang="en-GB" dirty="0" smtClean="0"/>
              <a:t>Households fully described by the following characteristics (state variables):</a:t>
            </a:r>
          </a:p>
          <a:p>
            <a:pPr lvl="8"/>
            <a:endParaRPr lang="en-GB" dirty="0"/>
          </a:p>
        </p:txBody>
      </p:sp>
      <p:graphicFrame>
        <p:nvGraphicFramePr>
          <p:cNvPr id="5" name="Group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121480"/>
              </p:ext>
            </p:extLst>
          </p:nvPr>
        </p:nvGraphicFramePr>
        <p:xfrm>
          <a:off x="611560" y="3861048"/>
          <a:ext cx="8208912" cy="1950720"/>
        </p:xfrm>
        <a:graphic>
          <a:graphicData uri="http://schemas.openxmlformats.org/drawingml/2006/table">
            <a:tbl>
              <a:tblPr/>
              <a:tblGrid>
                <a:gridCol w="4314418"/>
                <a:gridCol w="3894494"/>
              </a:tblGrid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education status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adults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and age of children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safe liquid assets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wage rates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pension arrangements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of death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6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848550" cy="777875"/>
          </a:xfrm>
        </p:spPr>
        <p:txBody>
          <a:bodyPr/>
          <a:lstStyle/>
          <a:p>
            <a:r>
              <a:rPr lang="en-GB" dirty="0" smtClean="0"/>
              <a:t>SIDD: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Households make decisions regarding the following (control) variables: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Uncertainty influences the following:</a:t>
            </a:r>
          </a:p>
        </p:txBody>
      </p:sp>
      <p:graphicFrame>
        <p:nvGraphicFramePr>
          <p:cNvPr id="4" name="Group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163543"/>
              </p:ext>
            </p:extLst>
          </p:nvPr>
        </p:nvGraphicFramePr>
        <p:xfrm>
          <a:off x="611560" y="2708920"/>
          <a:ext cx="8208912" cy="1188720"/>
        </p:xfrm>
        <a:graphic>
          <a:graphicData uri="http://schemas.openxmlformats.org/drawingml/2006/table">
            <a:tbl>
              <a:tblPr/>
              <a:tblGrid>
                <a:gridCol w="4314418"/>
                <a:gridCol w="3894494"/>
              </a:tblGrid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consumption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labour supply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pension scheme participation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pension contribution rates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education participation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304443"/>
              </p:ext>
            </p:extLst>
          </p:nvPr>
        </p:nvGraphicFramePr>
        <p:xfrm>
          <a:off x="611560" y="4832568"/>
          <a:ext cx="8208912" cy="1188720"/>
        </p:xfrm>
        <a:graphic>
          <a:graphicData uri="http://schemas.openxmlformats.org/drawingml/2006/table">
            <a:tbl>
              <a:tblPr/>
              <a:tblGrid>
                <a:gridCol w="4314418"/>
                <a:gridCol w="3894494"/>
              </a:tblGrid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adults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and age of children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wage rates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pension arrangements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of death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2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776542" cy="777875"/>
          </a:xfrm>
        </p:spPr>
        <p:txBody>
          <a:bodyPr/>
          <a:lstStyle/>
          <a:p>
            <a:r>
              <a:rPr lang="en-GB" dirty="0" smtClean="0"/>
              <a:t>SIDD: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/>
          <a:lstStyle/>
          <a:p>
            <a:r>
              <a:rPr lang="en-GB" sz="2800" dirty="0" smtClean="0"/>
              <a:t>Objective function: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where:</a:t>
            </a:r>
          </a:p>
          <a:p>
            <a:pPr marL="0" indent="0">
              <a:buNone/>
            </a:pPr>
            <a:endParaRPr lang="en-GB" sz="2800" dirty="0" smtClean="0"/>
          </a:p>
          <a:p>
            <a:pPr lvl="1"/>
            <a:r>
              <a:rPr lang="en-GB" sz="2400" dirty="0" err="1" smtClean="0"/>
              <a:t>intertemporal</a:t>
            </a:r>
            <a:r>
              <a:rPr lang="en-GB" sz="2400" dirty="0" smtClean="0"/>
              <a:t> budget constraint (the entire lifetime)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potential labour income (the working lifetime)</a:t>
            </a:r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176796"/>
              </p:ext>
            </p:extLst>
          </p:nvPr>
        </p:nvGraphicFramePr>
        <p:xfrm>
          <a:off x="899864" y="1398588"/>
          <a:ext cx="7848600" cy="2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3" imgW="4127500" imgH="1066800" progId="Equation.DSMT4">
                  <p:embed/>
                </p:oleObj>
              </mc:Choice>
              <mc:Fallback>
                <p:oleObj name="Equation" r:id="rId3" imgW="4127500" imgH="1066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864" y="1398588"/>
                        <a:ext cx="7848600" cy="203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019187"/>
              </p:ext>
            </p:extLst>
          </p:nvPr>
        </p:nvGraphicFramePr>
        <p:xfrm>
          <a:off x="2411760" y="3536950"/>
          <a:ext cx="4608512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5" imgW="2171610" imgH="362040" progId="Equation.DSMT4">
                  <p:embed/>
                </p:oleObj>
              </mc:Choice>
              <mc:Fallback>
                <p:oleObj name="Equation" r:id="rId5" imgW="2171610" imgH="36204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536950"/>
                        <a:ext cx="4608512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972786"/>
              </p:ext>
            </p:extLst>
          </p:nvPr>
        </p:nvGraphicFramePr>
        <p:xfrm>
          <a:off x="2411760" y="4653136"/>
          <a:ext cx="39735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7" imgW="1930400" imgH="228600" progId="Equation.3">
                  <p:embed/>
                </p:oleObj>
              </mc:Choice>
              <mc:Fallback>
                <p:oleObj name="Equation" r:id="rId7" imgW="1930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653136"/>
                        <a:ext cx="3973513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35043"/>
              </p:ext>
            </p:extLst>
          </p:nvPr>
        </p:nvGraphicFramePr>
        <p:xfrm>
          <a:off x="2379663" y="5589240"/>
          <a:ext cx="40290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9" imgW="1905000" imgH="228600" progId="Equation.3">
                  <p:embed/>
                </p:oleObj>
              </mc:Choice>
              <mc:Fallback>
                <p:oleObj name="Equation" r:id="rId9" imgW="1905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5589240"/>
                        <a:ext cx="402907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8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704534" cy="777875"/>
          </a:xfrm>
        </p:spPr>
        <p:txBody>
          <a:bodyPr/>
          <a:lstStyle/>
          <a:p>
            <a:r>
              <a:rPr lang="en-GB" dirty="0" smtClean="0"/>
              <a:t>SIDD: Solving the Decision Problem</a:t>
            </a:r>
            <a:endParaRPr lang="en-GB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67720" y="1340122"/>
            <a:ext cx="2511425" cy="1160463"/>
            <a:chOff x="1390" y="3249"/>
            <a:chExt cx="991" cy="932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913" y="3886"/>
              <a:ext cx="15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  <a:r>
                <a:rPr lang="en-GB" sz="1000"/>
                <a:t>T</a:t>
              </a:r>
              <a:endParaRPr lang="en-US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11" name="Line 7"/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" name="Line 8"/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" name="Line 9"/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" name="Line 10"/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" name="Line 11"/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" name="Line 12"/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" name="Line 13"/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" name="Line 14"/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" name="Line 15"/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" name="Line 17"/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18"/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" name="Line 19"/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" name="Line 22"/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" name="Line 23"/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" name="Line 24"/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" name="Line 25"/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" name="Line 26"/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" name="Line 27"/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" name="Line 28"/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" name="Line 29"/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" name="Line 30"/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" name="Line 31"/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" name="Line 32"/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" name="Line 33"/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34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" name="Line 35"/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36"/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" name="Line 37"/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" name="Line 38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" name="Text Box 39"/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169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T</a:t>
                </a:r>
                <a:endParaRPr lang="en-US"/>
              </a:p>
            </p:txBody>
          </p:sp>
          <p:sp>
            <p:nvSpPr>
              <p:cNvPr id="9" name="Line 40"/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" name="Line 41"/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3059782" y="2627585"/>
            <a:ext cx="2511425" cy="1160462"/>
            <a:chOff x="1390" y="3249"/>
            <a:chExt cx="991" cy="932"/>
          </a:xfrm>
        </p:grpSpPr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1913" y="3886"/>
              <a:ext cx="198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  <a:r>
                <a:rPr lang="en-GB" sz="1000"/>
                <a:t>T-1</a:t>
              </a:r>
              <a:endParaRPr lang="en-US"/>
            </a:p>
          </p:txBody>
        </p: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46" name="Group 45"/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50" name="Line 46"/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" name="Line 47"/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" name="Line 48"/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3" name="Line 49"/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Line 50"/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5" name="Line 51"/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6" name="Line 52"/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" name="Line 53"/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Line 54"/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" name="Line 55"/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" name="Line 56"/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" name="Line 57"/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" name="Line 58"/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" name="Line 59"/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" name="Line 60"/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5" name="Line 61"/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6" name="Line 62"/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" name="Line 63"/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8" name="Line 64"/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9" name="Line 65"/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0" name="Line 66"/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" name="Line 67"/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" name="Line 68"/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" name="Line 69"/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" name="Line 70"/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" name="Line 71"/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" name="Line 72"/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Line 73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8" name="Line 74"/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9" name="Line 75"/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Line 76"/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Line 77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7" name="Text Box 78"/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21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T-1</a:t>
                </a:r>
                <a:endParaRPr lang="en-US"/>
              </a:p>
            </p:txBody>
          </p:sp>
          <p:sp>
            <p:nvSpPr>
              <p:cNvPr id="48" name="Line 79"/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Line 80"/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3059782" y="3853135"/>
            <a:ext cx="2511425" cy="1160462"/>
            <a:chOff x="1390" y="3249"/>
            <a:chExt cx="991" cy="932"/>
          </a:xfrm>
        </p:grpSpPr>
        <p:sp>
          <p:nvSpPr>
            <p:cNvPr id="83" name="Text Box 82"/>
            <p:cNvSpPr txBox="1">
              <a:spLocks noChangeArrowheads="1"/>
            </p:cNvSpPr>
            <p:nvPr/>
          </p:nvSpPr>
          <p:spPr bwMode="auto">
            <a:xfrm>
              <a:off x="1913" y="3886"/>
              <a:ext cx="198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  <a:r>
                <a:rPr lang="en-GB" sz="1000"/>
                <a:t>T-2</a:t>
              </a:r>
              <a:endParaRPr lang="en-US"/>
            </a:p>
          </p:txBody>
        </p:sp>
        <p:grpSp>
          <p:nvGrpSpPr>
            <p:cNvPr id="84" name="Group 83"/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85" name="Group 84"/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89" name="Line 85"/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0" name="Line 86"/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1" name="Line 87"/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" name="Line 88"/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" name="Line 89"/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" name="Line 90"/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" name="Line 91"/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" name="Line 92"/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" name="Line 93"/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" name="Line 94"/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" name="Line 95"/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0" name="Line 96"/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1" name="Line 97"/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" name="Line 98"/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" name="Line 99"/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" name="Line 100"/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" name="Line 101"/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" name="Line 102"/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" name="Line 103"/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8" name="Line 104"/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9" name="Line 105"/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0" name="Line 106"/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1" name="Line 107"/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" name="Line 108"/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" name="Line 109"/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4" name="Line 110"/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5" name="Line 111"/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6" name="Line 112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7" name="Line 113"/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8" name="Line 114"/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" name="Line 115"/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0" name="Line 116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6" name="Text Box 117"/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21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T-2</a:t>
                </a:r>
                <a:endParaRPr lang="en-US"/>
              </a:p>
            </p:txBody>
          </p:sp>
          <p:sp>
            <p:nvSpPr>
              <p:cNvPr id="87" name="Line 118"/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Line 119"/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21" name="Group 120"/>
          <p:cNvGrpSpPr>
            <a:grpSpLocks/>
          </p:cNvGrpSpPr>
          <p:nvPr/>
        </p:nvGrpSpPr>
        <p:grpSpPr bwMode="auto">
          <a:xfrm>
            <a:off x="3059782" y="5508897"/>
            <a:ext cx="2511425" cy="1160463"/>
            <a:chOff x="1390" y="3249"/>
            <a:chExt cx="991" cy="932"/>
          </a:xfrm>
        </p:grpSpPr>
        <p:sp>
          <p:nvSpPr>
            <p:cNvPr id="122" name="Text Box 121"/>
            <p:cNvSpPr txBox="1">
              <a:spLocks noChangeArrowheads="1"/>
            </p:cNvSpPr>
            <p:nvPr/>
          </p:nvSpPr>
          <p:spPr bwMode="auto">
            <a:xfrm>
              <a:off x="1913" y="3886"/>
              <a:ext cx="150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  <a:r>
                <a:rPr lang="en-GB" sz="1000"/>
                <a:t>1</a:t>
              </a:r>
              <a:endParaRPr lang="en-US"/>
            </a:p>
          </p:txBody>
        </p:sp>
        <p:grpSp>
          <p:nvGrpSpPr>
            <p:cNvPr id="123" name="Group 122"/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124" name="Group 123"/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128" name="Line 124"/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9" name="Line 125"/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" name="Line 126"/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1" name="Line 127"/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2" name="Line 128"/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" name="Line 129"/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" name="Line 130"/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5" name="Line 131"/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6" name="Line 132"/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7" name="Line 133"/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8" name="Line 134"/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9" name="Line 135"/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0" name="Line 136"/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1" name="Line 137"/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2" name="Line 138"/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" name="Line 139"/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4" name="Line 140"/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5" name="Line 141"/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6" name="Line 142"/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7" name="Line 143"/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8" name="Line 144"/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9" name="Line 145"/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0" name="Line 146"/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1" name="Line 147"/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2" name="Line 148"/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" name="Line 149"/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4" name="Line 150"/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5" name="Line 151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6" name="Line 152"/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7" name="Line 153"/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8" name="Line 154"/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9" name="Line 155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25" name="Text Box 156"/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165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1</a:t>
                </a:r>
                <a:endParaRPr lang="en-US"/>
              </a:p>
            </p:txBody>
          </p:sp>
          <p:sp>
            <p:nvSpPr>
              <p:cNvPr id="126" name="Line 157"/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7" name="Line 158"/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60" name="Line 159"/>
          <p:cNvSpPr>
            <a:spLocks noChangeShapeType="1"/>
          </p:cNvSpPr>
          <p:nvPr/>
        </p:nvSpPr>
        <p:spPr bwMode="auto">
          <a:xfrm flipV="1">
            <a:off x="2735932" y="1376635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1" name="Line 178"/>
          <p:cNvSpPr>
            <a:spLocks noChangeShapeType="1"/>
          </p:cNvSpPr>
          <p:nvPr/>
        </p:nvSpPr>
        <p:spPr bwMode="auto">
          <a:xfrm flipV="1">
            <a:off x="4571082" y="497708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776542" cy="777875"/>
          </a:xfrm>
        </p:spPr>
        <p:txBody>
          <a:bodyPr/>
          <a:lstStyle/>
          <a:p>
            <a:r>
              <a:rPr lang="en-GB" dirty="0" smtClean="0"/>
              <a:t>SIDD: Solving the Decision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GB" dirty="0" smtClean="0"/>
              <a:t>Final period, </a:t>
            </a:r>
            <a:r>
              <a:rPr lang="en-GB" i="1" dirty="0" smtClean="0"/>
              <a:t>T:</a:t>
            </a:r>
          </a:p>
          <a:p>
            <a:pPr lvl="1"/>
            <a:r>
              <a:rPr lang="en-GB" sz="2400" dirty="0" smtClean="0"/>
              <a:t>Death at the end of the period is certain, and the household is assumed to be retired</a:t>
            </a:r>
          </a:p>
          <a:p>
            <a:pPr lvl="2"/>
            <a:r>
              <a:rPr lang="en-GB" dirty="0" smtClean="0"/>
              <a:t>Hence the household consumes all remaining wealth plus any pension income, </a:t>
            </a:r>
            <a:r>
              <a:rPr lang="en-GB" dirty="0" err="1" smtClean="0"/>
              <a:t>c</a:t>
            </a:r>
            <a:r>
              <a:rPr lang="en-GB" sz="1200" dirty="0" err="1" smtClean="0"/>
              <a:t>T</a:t>
            </a:r>
            <a:r>
              <a:rPr lang="en-GB" dirty="0" smtClean="0"/>
              <a:t> = </a:t>
            </a:r>
            <a:r>
              <a:rPr lang="en-GB" dirty="0" err="1" smtClean="0"/>
              <a:t>w</a:t>
            </a:r>
            <a:r>
              <a:rPr lang="en-GB" sz="1200" dirty="0" err="1" smtClean="0"/>
              <a:t>T</a:t>
            </a:r>
            <a:r>
              <a:rPr lang="en-GB" dirty="0" smtClean="0"/>
              <a:t> + </a:t>
            </a:r>
            <a:r>
              <a:rPr lang="en-GB" dirty="0" err="1" smtClean="0"/>
              <a:t>y</a:t>
            </a:r>
            <a:r>
              <a:rPr lang="en-GB" sz="1200" dirty="0" err="1" smtClean="0"/>
              <a:t>T</a:t>
            </a:r>
            <a:endParaRPr lang="en-GB" dirty="0" smtClean="0"/>
          </a:p>
          <a:p>
            <a:pPr lvl="1"/>
            <a:r>
              <a:rPr lang="en-GB" sz="2400" dirty="0" smtClean="0"/>
              <a:t>The values of final period consumption, utility, and marginal utility, are calculated and stored.</a:t>
            </a:r>
            <a:endParaRPr lang="en-GB" i="1" dirty="0"/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1475705" y="4706863"/>
            <a:ext cx="1573212" cy="1374775"/>
            <a:chOff x="1390" y="3249"/>
            <a:chExt cx="991" cy="866"/>
          </a:xfrm>
        </p:grpSpPr>
        <p:sp>
          <p:nvSpPr>
            <p:cNvPr id="5" name="Text Box 116"/>
            <p:cNvSpPr txBox="1">
              <a:spLocks noChangeArrowheads="1"/>
            </p:cNvSpPr>
            <p:nvPr/>
          </p:nvSpPr>
          <p:spPr bwMode="auto">
            <a:xfrm>
              <a:off x="1913" y="388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y</a:t>
              </a:r>
              <a:r>
                <a:rPr lang="en-GB" sz="1000"/>
                <a:t>T</a:t>
              </a:r>
              <a:endParaRPr lang="en-US" sz="1000"/>
            </a:p>
          </p:txBody>
        </p:sp>
        <p:grpSp>
          <p:nvGrpSpPr>
            <p:cNvPr id="6" name="Group 127"/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7" name="Group 114"/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11" name="Line 15"/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" name="Line 16"/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" name="Line 17"/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" name="Line 18"/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" name="Line 22"/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" name="Line 23"/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" name="Line 24"/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" name="Line 25"/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26"/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" name="Line 28"/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29"/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" name="Line 30"/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" name="Line 31"/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" name="Line 32"/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" name="Line 33"/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" name="Line 34"/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" name="Line 35"/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" name="Line 36"/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" name="Line 37"/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" name="Line 38"/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" name="Line 39"/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" name="Line 40"/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" name="Line 41"/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" name="Line 42"/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43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" name="Line 44"/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45"/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" name="Line 46"/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" name="Line 47"/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" name="Text Box 115"/>
              <p:cNvSpPr txBox="1">
                <a:spLocks noChangeArrowheads="1"/>
              </p:cNvSpPr>
              <p:nvPr/>
            </p:nvSpPr>
            <p:spPr bwMode="auto">
              <a:xfrm>
                <a:off x="1390" y="3521"/>
                <a:ext cx="26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T</a:t>
                </a:r>
                <a:endParaRPr lang="en-US"/>
              </a:p>
            </p:txBody>
          </p:sp>
          <p:sp>
            <p:nvSpPr>
              <p:cNvPr id="9" name="Line 121"/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" name="Line 124"/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3" name="Group 130"/>
          <p:cNvGrpSpPr>
            <a:grpSpLocks/>
          </p:cNvGrpSpPr>
          <p:nvPr/>
        </p:nvGrpSpPr>
        <p:grpSpPr bwMode="auto">
          <a:xfrm>
            <a:off x="3501355" y="4706863"/>
            <a:ext cx="1573212" cy="1374775"/>
            <a:chOff x="2705" y="3294"/>
            <a:chExt cx="991" cy="866"/>
          </a:xfrm>
        </p:grpSpPr>
        <p:sp>
          <p:nvSpPr>
            <p:cNvPr id="44" name="Text Box 117"/>
            <p:cNvSpPr txBox="1">
              <a:spLocks noChangeArrowheads="1"/>
            </p:cNvSpPr>
            <p:nvPr/>
          </p:nvSpPr>
          <p:spPr bwMode="auto">
            <a:xfrm>
              <a:off x="3243" y="3929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y</a:t>
              </a:r>
              <a:r>
                <a:rPr lang="en-GB" sz="1000"/>
                <a:t>T</a:t>
              </a:r>
              <a:endParaRPr lang="en-US"/>
            </a:p>
          </p:txBody>
        </p:sp>
        <p:grpSp>
          <p:nvGrpSpPr>
            <p:cNvPr id="45" name="Group 128"/>
            <p:cNvGrpSpPr>
              <a:grpSpLocks/>
            </p:cNvGrpSpPr>
            <p:nvPr/>
          </p:nvGrpSpPr>
          <p:grpSpPr bwMode="auto">
            <a:xfrm>
              <a:off x="2705" y="3294"/>
              <a:ext cx="991" cy="680"/>
              <a:chOff x="2705" y="3294"/>
              <a:chExt cx="991" cy="680"/>
            </a:xfrm>
          </p:grpSpPr>
          <p:grpSp>
            <p:nvGrpSpPr>
              <p:cNvPr id="46" name="Group 113"/>
              <p:cNvGrpSpPr>
                <a:grpSpLocks/>
              </p:cNvGrpSpPr>
              <p:nvPr/>
            </p:nvGrpSpPr>
            <p:grpSpPr bwMode="auto">
              <a:xfrm>
                <a:off x="2970" y="3294"/>
                <a:ext cx="726" cy="635"/>
                <a:chOff x="2517" y="3294"/>
                <a:chExt cx="726" cy="635"/>
              </a:xfrm>
            </p:grpSpPr>
            <p:sp>
              <p:nvSpPr>
                <p:cNvPr id="50" name="Line 48"/>
                <p:cNvSpPr>
                  <a:spLocks noChangeShapeType="1"/>
                </p:cNvSpPr>
                <p:nvPr/>
              </p:nvSpPr>
              <p:spPr bwMode="auto">
                <a:xfrm>
                  <a:off x="265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" name="Line 49"/>
                <p:cNvSpPr>
                  <a:spLocks noChangeShapeType="1"/>
                </p:cNvSpPr>
                <p:nvPr/>
              </p:nvSpPr>
              <p:spPr bwMode="auto">
                <a:xfrm>
                  <a:off x="2517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" name="Line 50"/>
                <p:cNvSpPr>
                  <a:spLocks noChangeShapeType="1"/>
                </p:cNvSpPr>
                <p:nvPr/>
              </p:nvSpPr>
              <p:spPr bwMode="auto">
                <a:xfrm>
                  <a:off x="2517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3" name="Line 51"/>
                <p:cNvSpPr>
                  <a:spLocks noChangeShapeType="1"/>
                </p:cNvSpPr>
                <p:nvPr/>
              </p:nvSpPr>
              <p:spPr bwMode="auto">
                <a:xfrm>
                  <a:off x="2517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Line 52"/>
                <p:cNvSpPr>
                  <a:spLocks noChangeShapeType="1"/>
                </p:cNvSpPr>
                <p:nvPr/>
              </p:nvSpPr>
              <p:spPr bwMode="auto">
                <a:xfrm>
                  <a:off x="2517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5" name="Line 53"/>
                <p:cNvSpPr>
                  <a:spLocks noChangeShapeType="1"/>
                </p:cNvSpPr>
                <p:nvPr/>
              </p:nvSpPr>
              <p:spPr bwMode="auto">
                <a:xfrm>
                  <a:off x="2517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6" name="Line 54"/>
                <p:cNvSpPr>
                  <a:spLocks noChangeShapeType="1"/>
                </p:cNvSpPr>
                <p:nvPr/>
              </p:nvSpPr>
              <p:spPr bwMode="auto">
                <a:xfrm>
                  <a:off x="2517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" name="Line 55"/>
                <p:cNvSpPr>
                  <a:spLocks noChangeShapeType="1"/>
                </p:cNvSpPr>
                <p:nvPr/>
              </p:nvSpPr>
              <p:spPr bwMode="auto">
                <a:xfrm>
                  <a:off x="2517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Line 56"/>
                <p:cNvSpPr>
                  <a:spLocks noChangeShapeType="1"/>
                </p:cNvSpPr>
                <p:nvPr/>
              </p:nvSpPr>
              <p:spPr bwMode="auto">
                <a:xfrm>
                  <a:off x="2517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" name="Line 57"/>
                <p:cNvSpPr>
                  <a:spLocks noChangeShapeType="1"/>
                </p:cNvSpPr>
                <p:nvPr/>
              </p:nvSpPr>
              <p:spPr bwMode="auto">
                <a:xfrm>
                  <a:off x="2517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" name="Line 58"/>
                <p:cNvSpPr>
                  <a:spLocks noChangeShapeType="1"/>
                </p:cNvSpPr>
                <p:nvPr/>
              </p:nvSpPr>
              <p:spPr bwMode="auto">
                <a:xfrm>
                  <a:off x="2517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" name="Line 59"/>
                <p:cNvSpPr>
                  <a:spLocks noChangeShapeType="1"/>
                </p:cNvSpPr>
                <p:nvPr/>
              </p:nvSpPr>
              <p:spPr bwMode="auto">
                <a:xfrm>
                  <a:off x="2517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" name="Line 60"/>
                <p:cNvSpPr>
                  <a:spLocks noChangeShapeType="1"/>
                </p:cNvSpPr>
                <p:nvPr/>
              </p:nvSpPr>
              <p:spPr bwMode="auto">
                <a:xfrm>
                  <a:off x="269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" name="Line 61"/>
                <p:cNvSpPr>
                  <a:spLocks noChangeShapeType="1"/>
                </p:cNvSpPr>
                <p:nvPr/>
              </p:nvSpPr>
              <p:spPr bwMode="auto">
                <a:xfrm>
                  <a:off x="274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" name="Line 62"/>
                <p:cNvSpPr>
                  <a:spLocks noChangeShapeType="1"/>
                </p:cNvSpPr>
                <p:nvPr/>
              </p:nvSpPr>
              <p:spPr bwMode="auto">
                <a:xfrm>
                  <a:off x="279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5" name="Line 63"/>
                <p:cNvSpPr>
                  <a:spLocks noChangeShapeType="1"/>
                </p:cNvSpPr>
                <p:nvPr/>
              </p:nvSpPr>
              <p:spPr bwMode="auto">
                <a:xfrm>
                  <a:off x="283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6" name="Line 64"/>
                <p:cNvSpPr>
                  <a:spLocks noChangeShapeType="1"/>
                </p:cNvSpPr>
                <p:nvPr/>
              </p:nvSpPr>
              <p:spPr bwMode="auto">
                <a:xfrm>
                  <a:off x="288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" name="Line 65"/>
                <p:cNvSpPr>
                  <a:spLocks noChangeShapeType="1"/>
                </p:cNvSpPr>
                <p:nvPr/>
              </p:nvSpPr>
              <p:spPr bwMode="auto">
                <a:xfrm>
                  <a:off x="292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8" name="Line 66"/>
                <p:cNvSpPr>
                  <a:spLocks noChangeShapeType="1"/>
                </p:cNvSpPr>
                <p:nvPr/>
              </p:nvSpPr>
              <p:spPr bwMode="auto">
                <a:xfrm>
                  <a:off x="297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9" name="Line 67"/>
                <p:cNvSpPr>
                  <a:spLocks noChangeShapeType="1"/>
                </p:cNvSpPr>
                <p:nvPr/>
              </p:nvSpPr>
              <p:spPr bwMode="auto">
                <a:xfrm>
                  <a:off x="301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0" name="Line 68"/>
                <p:cNvSpPr>
                  <a:spLocks noChangeShapeType="1"/>
                </p:cNvSpPr>
                <p:nvPr/>
              </p:nvSpPr>
              <p:spPr bwMode="auto">
                <a:xfrm>
                  <a:off x="306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" name="Line 69"/>
                <p:cNvSpPr>
                  <a:spLocks noChangeShapeType="1"/>
                </p:cNvSpPr>
                <p:nvPr/>
              </p:nvSpPr>
              <p:spPr bwMode="auto">
                <a:xfrm>
                  <a:off x="310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" name="Line 70"/>
                <p:cNvSpPr>
                  <a:spLocks noChangeShapeType="1"/>
                </p:cNvSpPr>
                <p:nvPr/>
              </p:nvSpPr>
              <p:spPr bwMode="auto">
                <a:xfrm>
                  <a:off x="315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" name="Line 71"/>
                <p:cNvSpPr>
                  <a:spLocks noChangeShapeType="1"/>
                </p:cNvSpPr>
                <p:nvPr/>
              </p:nvSpPr>
              <p:spPr bwMode="auto">
                <a:xfrm>
                  <a:off x="319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" name="Line 72"/>
                <p:cNvSpPr>
                  <a:spLocks noChangeShapeType="1"/>
                </p:cNvSpPr>
                <p:nvPr/>
              </p:nvSpPr>
              <p:spPr bwMode="auto">
                <a:xfrm>
                  <a:off x="324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" name="Line 73"/>
                <p:cNvSpPr>
                  <a:spLocks noChangeShapeType="1"/>
                </p:cNvSpPr>
                <p:nvPr/>
              </p:nvSpPr>
              <p:spPr bwMode="auto">
                <a:xfrm>
                  <a:off x="260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" name="Line 74"/>
                <p:cNvSpPr>
                  <a:spLocks noChangeShapeType="1"/>
                </p:cNvSpPr>
                <p:nvPr/>
              </p:nvSpPr>
              <p:spPr bwMode="auto">
                <a:xfrm>
                  <a:off x="256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Line 75"/>
                <p:cNvSpPr>
                  <a:spLocks noChangeShapeType="1"/>
                </p:cNvSpPr>
                <p:nvPr/>
              </p:nvSpPr>
              <p:spPr bwMode="auto">
                <a:xfrm>
                  <a:off x="251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8" name="Line 76"/>
                <p:cNvSpPr>
                  <a:spLocks noChangeShapeType="1"/>
                </p:cNvSpPr>
                <p:nvPr/>
              </p:nvSpPr>
              <p:spPr bwMode="auto">
                <a:xfrm>
                  <a:off x="2517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9" name="Line 77"/>
                <p:cNvSpPr>
                  <a:spLocks noChangeShapeType="1"/>
                </p:cNvSpPr>
                <p:nvPr/>
              </p:nvSpPr>
              <p:spPr bwMode="auto">
                <a:xfrm>
                  <a:off x="2517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Line 78"/>
                <p:cNvSpPr>
                  <a:spLocks noChangeShapeType="1"/>
                </p:cNvSpPr>
                <p:nvPr/>
              </p:nvSpPr>
              <p:spPr bwMode="auto">
                <a:xfrm>
                  <a:off x="2517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Line 79"/>
                <p:cNvSpPr>
                  <a:spLocks noChangeShapeType="1"/>
                </p:cNvSpPr>
                <p:nvPr/>
              </p:nvSpPr>
              <p:spPr bwMode="auto">
                <a:xfrm>
                  <a:off x="2517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7" name="Text Box 119"/>
              <p:cNvSpPr txBox="1">
                <a:spLocks noChangeArrowheads="1"/>
              </p:cNvSpPr>
              <p:nvPr/>
            </p:nvSpPr>
            <p:spPr bwMode="auto">
              <a:xfrm>
                <a:off x="2705" y="3521"/>
                <a:ext cx="26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w</a:t>
                </a:r>
                <a:r>
                  <a:rPr lang="en-GB" sz="1000"/>
                  <a:t>T</a:t>
                </a:r>
                <a:endParaRPr lang="en-US"/>
              </a:p>
            </p:txBody>
          </p:sp>
          <p:sp>
            <p:nvSpPr>
              <p:cNvPr id="48" name="Line 122"/>
              <p:cNvSpPr>
                <a:spLocks noChangeShapeType="1"/>
              </p:cNvSpPr>
              <p:nvPr/>
            </p:nvSpPr>
            <p:spPr bwMode="auto">
              <a:xfrm flipV="1">
                <a:off x="2925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Line 125"/>
              <p:cNvSpPr>
                <a:spLocks noChangeShapeType="1"/>
              </p:cNvSpPr>
              <p:nvPr/>
            </p:nvSpPr>
            <p:spPr bwMode="auto">
              <a:xfrm>
                <a:off x="2970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2" name="Group 129"/>
          <p:cNvGrpSpPr>
            <a:grpSpLocks/>
          </p:cNvGrpSpPr>
          <p:nvPr/>
        </p:nvGrpSpPr>
        <p:grpSpPr bwMode="auto">
          <a:xfrm>
            <a:off x="5517480" y="4706863"/>
            <a:ext cx="1574800" cy="1374775"/>
            <a:chOff x="3975" y="3294"/>
            <a:chExt cx="992" cy="866"/>
          </a:xfrm>
        </p:grpSpPr>
        <p:grpSp>
          <p:nvGrpSpPr>
            <p:cNvPr id="83" name="Group 112"/>
            <p:cNvGrpSpPr>
              <a:grpSpLocks/>
            </p:cNvGrpSpPr>
            <p:nvPr/>
          </p:nvGrpSpPr>
          <p:grpSpPr bwMode="auto">
            <a:xfrm>
              <a:off x="4241" y="3294"/>
              <a:ext cx="726" cy="635"/>
              <a:chOff x="4241" y="3294"/>
              <a:chExt cx="726" cy="635"/>
            </a:xfrm>
          </p:grpSpPr>
          <p:sp>
            <p:nvSpPr>
              <p:cNvPr id="88" name="Line 80"/>
              <p:cNvSpPr>
                <a:spLocks noChangeShapeType="1"/>
              </p:cNvSpPr>
              <p:nvPr/>
            </p:nvSpPr>
            <p:spPr bwMode="auto">
              <a:xfrm>
                <a:off x="4378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9" name="Line 81"/>
              <p:cNvSpPr>
                <a:spLocks noChangeShapeType="1"/>
              </p:cNvSpPr>
              <p:nvPr/>
            </p:nvSpPr>
            <p:spPr bwMode="auto">
              <a:xfrm>
                <a:off x="4241" y="3385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" name="Line 82"/>
              <p:cNvSpPr>
                <a:spLocks noChangeShapeType="1"/>
              </p:cNvSpPr>
              <p:nvPr/>
            </p:nvSpPr>
            <p:spPr bwMode="auto">
              <a:xfrm>
                <a:off x="4241" y="3430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" name="Line 83"/>
              <p:cNvSpPr>
                <a:spLocks noChangeShapeType="1"/>
              </p:cNvSpPr>
              <p:nvPr/>
            </p:nvSpPr>
            <p:spPr bwMode="auto">
              <a:xfrm>
                <a:off x="4241" y="3475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" name="Line 84"/>
              <p:cNvSpPr>
                <a:spLocks noChangeShapeType="1"/>
              </p:cNvSpPr>
              <p:nvPr/>
            </p:nvSpPr>
            <p:spPr bwMode="auto">
              <a:xfrm>
                <a:off x="4241" y="3521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" name="Line 85"/>
              <p:cNvSpPr>
                <a:spLocks noChangeShapeType="1"/>
              </p:cNvSpPr>
              <p:nvPr/>
            </p:nvSpPr>
            <p:spPr bwMode="auto">
              <a:xfrm>
                <a:off x="4241" y="3566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" name="Line 86"/>
              <p:cNvSpPr>
                <a:spLocks noChangeShapeType="1"/>
              </p:cNvSpPr>
              <p:nvPr/>
            </p:nvSpPr>
            <p:spPr bwMode="auto">
              <a:xfrm>
                <a:off x="4241" y="3612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" name="Line 87"/>
              <p:cNvSpPr>
                <a:spLocks noChangeShapeType="1"/>
              </p:cNvSpPr>
              <p:nvPr/>
            </p:nvSpPr>
            <p:spPr bwMode="auto">
              <a:xfrm>
                <a:off x="4241" y="3657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" name="Line 88"/>
              <p:cNvSpPr>
                <a:spLocks noChangeShapeType="1"/>
              </p:cNvSpPr>
              <p:nvPr/>
            </p:nvSpPr>
            <p:spPr bwMode="auto">
              <a:xfrm>
                <a:off x="4241" y="3702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7" name="Line 89"/>
              <p:cNvSpPr>
                <a:spLocks noChangeShapeType="1"/>
              </p:cNvSpPr>
              <p:nvPr/>
            </p:nvSpPr>
            <p:spPr bwMode="auto">
              <a:xfrm>
                <a:off x="4241" y="3748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8" name="Line 90"/>
              <p:cNvSpPr>
                <a:spLocks noChangeShapeType="1"/>
              </p:cNvSpPr>
              <p:nvPr/>
            </p:nvSpPr>
            <p:spPr bwMode="auto">
              <a:xfrm>
                <a:off x="4241" y="3793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9" name="Line 91"/>
              <p:cNvSpPr>
                <a:spLocks noChangeShapeType="1"/>
              </p:cNvSpPr>
              <p:nvPr/>
            </p:nvSpPr>
            <p:spPr bwMode="auto">
              <a:xfrm>
                <a:off x="4241" y="3838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0" name="Line 92"/>
              <p:cNvSpPr>
                <a:spLocks noChangeShapeType="1"/>
              </p:cNvSpPr>
              <p:nvPr/>
            </p:nvSpPr>
            <p:spPr bwMode="auto">
              <a:xfrm>
                <a:off x="4423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1" name="Line 93"/>
              <p:cNvSpPr>
                <a:spLocks noChangeShapeType="1"/>
              </p:cNvSpPr>
              <p:nvPr/>
            </p:nvSpPr>
            <p:spPr bwMode="auto">
              <a:xfrm>
                <a:off x="4468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" name="Line 94"/>
              <p:cNvSpPr>
                <a:spLocks noChangeShapeType="1"/>
              </p:cNvSpPr>
              <p:nvPr/>
            </p:nvSpPr>
            <p:spPr bwMode="auto">
              <a:xfrm>
                <a:off x="4514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" name="Line 95"/>
              <p:cNvSpPr>
                <a:spLocks noChangeShapeType="1"/>
              </p:cNvSpPr>
              <p:nvPr/>
            </p:nvSpPr>
            <p:spPr bwMode="auto">
              <a:xfrm>
                <a:off x="4559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" name="Line 96"/>
              <p:cNvSpPr>
                <a:spLocks noChangeShapeType="1"/>
              </p:cNvSpPr>
              <p:nvPr/>
            </p:nvSpPr>
            <p:spPr bwMode="auto">
              <a:xfrm>
                <a:off x="4604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" name="Line 97"/>
              <p:cNvSpPr>
                <a:spLocks noChangeShapeType="1"/>
              </p:cNvSpPr>
              <p:nvPr/>
            </p:nvSpPr>
            <p:spPr bwMode="auto">
              <a:xfrm>
                <a:off x="465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" name="Line 98"/>
              <p:cNvSpPr>
                <a:spLocks noChangeShapeType="1"/>
              </p:cNvSpPr>
              <p:nvPr/>
            </p:nvSpPr>
            <p:spPr bwMode="auto">
              <a:xfrm>
                <a:off x="4695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" name="Line 99"/>
              <p:cNvSpPr>
                <a:spLocks noChangeShapeType="1"/>
              </p:cNvSpPr>
              <p:nvPr/>
            </p:nvSpPr>
            <p:spPr bwMode="auto">
              <a:xfrm>
                <a:off x="474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" name="Line 100"/>
              <p:cNvSpPr>
                <a:spLocks noChangeShapeType="1"/>
              </p:cNvSpPr>
              <p:nvPr/>
            </p:nvSpPr>
            <p:spPr bwMode="auto">
              <a:xfrm>
                <a:off x="4786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" name="Line 101"/>
              <p:cNvSpPr>
                <a:spLocks noChangeShapeType="1"/>
              </p:cNvSpPr>
              <p:nvPr/>
            </p:nvSpPr>
            <p:spPr bwMode="auto">
              <a:xfrm>
                <a:off x="4831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" name="Line 102"/>
              <p:cNvSpPr>
                <a:spLocks noChangeShapeType="1"/>
              </p:cNvSpPr>
              <p:nvPr/>
            </p:nvSpPr>
            <p:spPr bwMode="auto">
              <a:xfrm>
                <a:off x="4876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" name="Line 103"/>
              <p:cNvSpPr>
                <a:spLocks noChangeShapeType="1"/>
              </p:cNvSpPr>
              <p:nvPr/>
            </p:nvSpPr>
            <p:spPr bwMode="auto">
              <a:xfrm>
                <a:off x="4922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" name="Line 104"/>
              <p:cNvSpPr>
                <a:spLocks noChangeShapeType="1"/>
              </p:cNvSpPr>
              <p:nvPr/>
            </p:nvSpPr>
            <p:spPr bwMode="auto">
              <a:xfrm>
                <a:off x="4967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" name="Line 105"/>
              <p:cNvSpPr>
                <a:spLocks noChangeShapeType="1"/>
              </p:cNvSpPr>
              <p:nvPr/>
            </p:nvSpPr>
            <p:spPr bwMode="auto">
              <a:xfrm>
                <a:off x="4332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" name="Line 106"/>
              <p:cNvSpPr>
                <a:spLocks noChangeShapeType="1"/>
              </p:cNvSpPr>
              <p:nvPr/>
            </p:nvSpPr>
            <p:spPr bwMode="auto">
              <a:xfrm>
                <a:off x="4287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" name="Line 107"/>
              <p:cNvSpPr>
                <a:spLocks noChangeShapeType="1"/>
              </p:cNvSpPr>
              <p:nvPr/>
            </p:nvSpPr>
            <p:spPr bwMode="auto">
              <a:xfrm>
                <a:off x="4241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" name="Line 108"/>
              <p:cNvSpPr>
                <a:spLocks noChangeShapeType="1"/>
              </p:cNvSpPr>
              <p:nvPr/>
            </p:nvSpPr>
            <p:spPr bwMode="auto">
              <a:xfrm>
                <a:off x="4241" y="388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" name="Line 109"/>
              <p:cNvSpPr>
                <a:spLocks noChangeShapeType="1"/>
              </p:cNvSpPr>
              <p:nvPr/>
            </p:nvSpPr>
            <p:spPr bwMode="auto">
              <a:xfrm>
                <a:off x="4241" y="3339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" name="Line 110"/>
              <p:cNvSpPr>
                <a:spLocks noChangeShapeType="1"/>
              </p:cNvSpPr>
              <p:nvPr/>
            </p:nvSpPr>
            <p:spPr bwMode="auto">
              <a:xfrm>
                <a:off x="4241" y="3929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" name="Line 111"/>
              <p:cNvSpPr>
                <a:spLocks noChangeShapeType="1"/>
              </p:cNvSpPr>
              <p:nvPr/>
            </p:nvSpPr>
            <p:spPr bwMode="auto">
              <a:xfrm>
                <a:off x="4241" y="329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" name="Text Box 118"/>
            <p:cNvSpPr txBox="1">
              <a:spLocks noChangeArrowheads="1"/>
            </p:cNvSpPr>
            <p:nvPr/>
          </p:nvSpPr>
          <p:spPr bwMode="auto">
            <a:xfrm>
              <a:off x="4513" y="3929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y</a:t>
              </a:r>
              <a:r>
                <a:rPr lang="en-GB" sz="1000"/>
                <a:t>T</a:t>
              </a:r>
              <a:endParaRPr lang="en-US"/>
            </a:p>
          </p:txBody>
        </p:sp>
        <p:sp>
          <p:nvSpPr>
            <p:cNvPr id="85" name="Text Box 120"/>
            <p:cNvSpPr txBox="1">
              <a:spLocks noChangeArrowheads="1"/>
            </p:cNvSpPr>
            <p:nvPr/>
          </p:nvSpPr>
          <p:spPr bwMode="auto">
            <a:xfrm>
              <a:off x="3975" y="3521"/>
              <a:ext cx="2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w</a:t>
              </a:r>
              <a:r>
                <a:rPr lang="en-GB" sz="1000"/>
                <a:t>T</a:t>
              </a:r>
              <a:endParaRPr lang="en-US"/>
            </a:p>
          </p:txBody>
        </p:sp>
        <p:sp>
          <p:nvSpPr>
            <p:cNvPr id="86" name="Line 123"/>
            <p:cNvSpPr>
              <a:spLocks noChangeShapeType="1"/>
            </p:cNvSpPr>
            <p:nvPr/>
          </p:nvSpPr>
          <p:spPr bwMode="auto">
            <a:xfrm flipV="1">
              <a:off x="4195" y="3294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Line 126"/>
            <p:cNvSpPr>
              <a:spLocks noChangeShapeType="1"/>
            </p:cNvSpPr>
            <p:nvPr/>
          </p:nvSpPr>
          <p:spPr bwMode="auto">
            <a:xfrm>
              <a:off x="4241" y="3974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0" name="Text Box 132"/>
          <p:cNvSpPr txBox="1">
            <a:spLocks noChangeArrowheads="1"/>
          </p:cNvSpPr>
          <p:nvPr/>
        </p:nvSpPr>
        <p:spPr bwMode="auto">
          <a:xfrm>
            <a:off x="2247230" y="4221088"/>
            <a:ext cx="43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i="1"/>
              <a:t>c</a:t>
            </a:r>
            <a:r>
              <a:rPr lang="en-GB" sz="1200" i="1"/>
              <a:t>T</a:t>
            </a:r>
            <a:endParaRPr lang="en-US" sz="2400" i="1"/>
          </a:p>
        </p:txBody>
      </p:sp>
      <p:sp>
        <p:nvSpPr>
          <p:cNvPr id="121" name="Text Box 134"/>
          <p:cNvSpPr txBox="1">
            <a:spLocks noChangeArrowheads="1"/>
          </p:cNvSpPr>
          <p:nvPr/>
        </p:nvSpPr>
        <p:spPr bwMode="auto">
          <a:xfrm>
            <a:off x="4210967" y="4249663"/>
            <a:ext cx="481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i="1"/>
              <a:t>V</a:t>
            </a:r>
            <a:r>
              <a:rPr lang="en-GB" sz="1200" i="1"/>
              <a:t>T</a:t>
            </a:r>
            <a:endParaRPr lang="en-US" sz="2400" i="1"/>
          </a:p>
        </p:txBody>
      </p:sp>
      <p:sp>
        <p:nvSpPr>
          <p:cNvPr id="122" name="Text Box 135"/>
          <p:cNvSpPr txBox="1">
            <a:spLocks noChangeArrowheads="1"/>
          </p:cNvSpPr>
          <p:nvPr/>
        </p:nvSpPr>
        <p:spPr bwMode="auto">
          <a:xfrm>
            <a:off x="6011192" y="4249663"/>
            <a:ext cx="102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i="1"/>
              <a:t>du/dc</a:t>
            </a:r>
            <a:r>
              <a:rPr lang="en-GB" sz="1200" i="1"/>
              <a:t>T</a:t>
            </a:r>
            <a:endParaRPr lang="en-US" sz="2400" i="1"/>
          </a:p>
        </p:txBody>
      </p:sp>
      <p:sp>
        <p:nvSpPr>
          <p:cNvPr id="123" name="Oval 136"/>
          <p:cNvSpPr>
            <a:spLocks noChangeArrowheads="1"/>
          </p:cNvSpPr>
          <p:nvPr/>
        </p:nvSpPr>
        <p:spPr bwMode="auto">
          <a:xfrm>
            <a:off x="1932905" y="4744963"/>
            <a:ext cx="71437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Oval 137"/>
          <p:cNvSpPr>
            <a:spLocks noChangeArrowheads="1"/>
          </p:cNvSpPr>
          <p:nvPr/>
        </p:nvSpPr>
        <p:spPr bwMode="auto">
          <a:xfrm>
            <a:off x="2436142" y="5113263"/>
            <a:ext cx="71438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Oval 138"/>
          <p:cNvSpPr>
            <a:spLocks noChangeArrowheads="1"/>
          </p:cNvSpPr>
          <p:nvPr/>
        </p:nvSpPr>
        <p:spPr bwMode="auto">
          <a:xfrm>
            <a:off x="2291680" y="5537125"/>
            <a:ext cx="71437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Oval 139"/>
          <p:cNvSpPr>
            <a:spLocks noChangeArrowheads="1"/>
          </p:cNvSpPr>
          <p:nvPr/>
        </p:nvSpPr>
        <p:spPr bwMode="auto">
          <a:xfrm>
            <a:off x="2796505" y="5537125"/>
            <a:ext cx="71437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Oval 140"/>
          <p:cNvSpPr>
            <a:spLocks noChangeArrowheads="1"/>
          </p:cNvSpPr>
          <p:nvPr/>
        </p:nvSpPr>
        <p:spPr bwMode="auto">
          <a:xfrm>
            <a:off x="2796505" y="4970388"/>
            <a:ext cx="71437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Freeform 142"/>
          <p:cNvSpPr>
            <a:spLocks/>
          </p:cNvSpPr>
          <p:nvPr/>
        </p:nvSpPr>
        <p:spPr bwMode="auto">
          <a:xfrm>
            <a:off x="1966242" y="4533825"/>
            <a:ext cx="2041525" cy="231775"/>
          </a:xfrm>
          <a:custGeom>
            <a:avLst/>
            <a:gdLst>
              <a:gd name="T0" fmla="*/ 0 w 1270"/>
              <a:gd name="T1" fmla="*/ 136 h 136"/>
              <a:gd name="T2" fmla="*/ 907 w 1270"/>
              <a:gd name="T3" fmla="*/ 0 h 136"/>
              <a:gd name="T4" fmla="*/ 1270 w 1270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70" h="136">
                <a:moveTo>
                  <a:pt x="0" y="136"/>
                </a:moveTo>
                <a:cubicBezTo>
                  <a:pt x="347" y="68"/>
                  <a:pt x="695" y="0"/>
                  <a:pt x="907" y="0"/>
                </a:cubicBezTo>
                <a:cubicBezTo>
                  <a:pt x="1119" y="0"/>
                  <a:pt x="1210" y="113"/>
                  <a:pt x="1270" y="136"/>
                </a:cubicBezTo>
              </a:path>
            </a:pathLst>
          </a:custGeom>
          <a:noFill/>
          <a:ln w="9525">
            <a:solidFill>
              <a:srgbClr val="F6190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" name="Oval 143"/>
          <p:cNvSpPr>
            <a:spLocks noChangeArrowheads="1"/>
          </p:cNvSpPr>
          <p:nvPr/>
        </p:nvSpPr>
        <p:spPr bwMode="auto">
          <a:xfrm>
            <a:off x="3956967" y="4740200"/>
            <a:ext cx="71438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Freeform 144"/>
          <p:cNvSpPr>
            <a:spLocks/>
          </p:cNvSpPr>
          <p:nvPr/>
        </p:nvSpPr>
        <p:spPr bwMode="auto">
          <a:xfrm>
            <a:off x="2471067" y="4906888"/>
            <a:ext cx="2041525" cy="231775"/>
          </a:xfrm>
          <a:custGeom>
            <a:avLst/>
            <a:gdLst>
              <a:gd name="T0" fmla="*/ 0 w 1270"/>
              <a:gd name="T1" fmla="*/ 136 h 136"/>
              <a:gd name="T2" fmla="*/ 907 w 1270"/>
              <a:gd name="T3" fmla="*/ 0 h 136"/>
              <a:gd name="T4" fmla="*/ 1270 w 1270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70" h="136">
                <a:moveTo>
                  <a:pt x="0" y="136"/>
                </a:moveTo>
                <a:cubicBezTo>
                  <a:pt x="347" y="68"/>
                  <a:pt x="695" y="0"/>
                  <a:pt x="907" y="0"/>
                </a:cubicBezTo>
                <a:cubicBezTo>
                  <a:pt x="1119" y="0"/>
                  <a:pt x="1210" y="113"/>
                  <a:pt x="1270" y="136"/>
                </a:cubicBezTo>
              </a:path>
            </a:pathLst>
          </a:custGeom>
          <a:noFill/>
          <a:ln w="9525">
            <a:solidFill>
              <a:srgbClr val="F6190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1" name="Freeform 145"/>
          <p:cNvSpPr>
            <a:spLocks/>
          </p:cNvSpPr>
          <p:nvPr/>
        </p:nvSpPr>
        <p:spPr bwMode="auto">
          <a:xfrm>
            <a:off x="2829842" y="4765600"/>
            <a:ext cx="2041525" cy="231775"/>
          </a:xfrm>
          <a:custGeom>
            <a:avLst/>
            <a:gdLst>
              <a:gd name="T0" fmla="*/ 0 w 1270"/>
              <a:gd name="T1" fmla="*/ 136 h 136"/>
              <a:gd name="T2" fmla="*/ 907 w 1270"/>
              <a:gd name="T3" fmla="*/ 0 h 136"/>
              <a:gd name="T4" fmla="*/ 1270 w 1270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70" h="136">
                <a:moveTo>
                  <a:pt x="0" y="136"/>
                </a:moveTo>
                <a:cubicBezTo>
                  <a:pt x="347" y="68"/>
                  <a:pt x="695" y="0"/>
                  <a:pt x="907" y="0"/>
                </a:cubicBezTo>
                <a:cubicBezTo>
                  <a:pt x="1119" y="0"/>
                  <a:pt x="1210" y="113"/>
                  <a:pt x="1270" y="136"/>
                </a:cubicBezTo>
              </a:path>
            </a:pathLst>
          </a:custGeom>
          <a:noFill/>
          <a:ln w="9525">
            <a:solidFill>
              <a:srgbClr val="F6190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2" name="Freeform 146"/>
          <p:cNvSpPr>
            <a:spLocks/>
          </p:cNvSpPr>
          <p:nvPr/>
        </p:nvSpPr>
        <p:spPr bwMode="auto">
          <a:xfrm>
            <a:off x="2829842" y="5325988"/>
            <a:ext cx="2041525" cy="231775"/>
          </a:xfrm>
          <a:custGeom>
            <a:avLst/>
            <a:gdLst>
              <a:gd name="T0" fmla="*/ 0 w 1270"/>
              <a:gd name="T1" fmla="*/ 136 h 136"/>
              <a:gd name="T2" fmla="*/ 907 w 1270"/>
              <a:gd name="T3" fmla="*/ 0 h 136"/>
              <a:gd name="T4" fmla="*/ 1270 w 1270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70" h="136">
                <a:moveTo>
                  <a:pt x="0" y="136"/>
                </a:moveTo>
                <a:cubicBezTo>
                  <a:pt x="347" y="68"/>
                  <a:pt x="695" y="0"/>
                  <a:pt x="907" y="0"/>
                </a:cubicBezTo>
                <a:cubicBezTo>
                  <a:pt x="1119" y="0"/>
                  <a:pt x="1210" y="113"/>
                  <a:pt x="1270" y="136"/>
                </a:cubicBezTo>
              </a:path>
            </a:pathLst>
          </a:custGeom>
          <a:noFill/>
          <a:ln w="9525">
            <a:solidFill>
              <a:srgbClr val="F6190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" name="Freeform 147"/>
          <p:cNvSpPr>
            <a:spLocks/>
          </p:cNvSpPr>
          <p:nvPr/>
        </p:nvSpPr>
        <p:spPr bwMode="auto">
          <a:xfrm>
            <a:off x="2326605" y="5325988"/>
            <a:ext cx="2041525" cy="231775"/>
          </a:xfrm>
          <a:custGeom>
            <a:avLst/>
            <a:gdLst>
              <a:gd name="T0" fmla="*/ 0 w 1270"/>
              <a:gd name="T1" fmla="*/ 136 h 136"/>
              <a:gd name="T2" fmla="*/ 907 w 1270"/>
              <a:gd name="T3" fmla="*/ 0 h 136"/>
              <a:gd name="T4" fmla="*/ 1270 w 1270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70" h="136">
                <a:moveTo>
                  <a:pt x="0" y="136"/>
                </a:moveTo>
                <a:cubicBezTo>
                  <a:pt x="347" y="68"/>
                  <a:pt x="695" y="0"/>
                  <a:pt x="907" y="0"/>
                </a:cubicBezTo>
                <a:cubicBezTo>
                  <a:pt x="1119" y="0"/>
                  <a:pt x="1210" y="113"/>
                  <a:pt x="1270" y="136"/>
                </a:cubicBezTo>
              </a:path>
            </a:pathLst>
          </a:custGeom>
          <a:noFill/>
          <a:ln w="9525">
            <a:solidFill>
              <a:srgbClr val="F6190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4" name="Oval 148"/>
          <p:cNvSpPr>
            <a:spLocks noChangeArrowheads="1"/>
          </p:cNvSpPr>
          <p:nvPr/>
        </p:nvSpPr>
        <p:spPr bwMode="auto">
          <a:xfrm>
            <a:off x="4461792" y="5105325"/>
            <a:ext cx="71438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Oval 149"/>
          <p:cNvSpPr>
            <a:spLocks noChangeArrowheads="1"/>
          </p:cNvSpPr>
          <p:nvPr/>
        </p:nvSpPr>
        <p:spPr bwMode="auto">
          <a:xfrm>
            <a:off x="4822155" y="4957688"/>
            <a:ext cx="71437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Oval 150"/>
          <p:cNvSpPr>
            <a:spLocks noChangeArrowheads="1"/>
          </p:cNvSpPr>
          <p:nvPr/>
        </p:nvSpPr>
        <p:spPr bwMode="auto">
          <a:xfrm>
            <a:off x="4825330" y="5532363"/>
            <a:ext cx="71437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Oval 151"/>
          <p:cNvSpPr>
            <a:spLocks noChangeArrowheads="1"/>
          </p:cNvSpPr>
          <p:nvPr/>
        </p:nvSpPr>
        <p:spPr bwMode="auto">
          <a:xfrm>
            <a:off x="4322092" y="5540300"/>
            <a:ext cx="71438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Oval 152"/>
          <p:cNvSpPr>
            <a:spLocks noChangeArrowheads="1"/>
          </p:cNvSpPr>
          <p:nvPr/>
        </p:nvSpPr>
        <p:spPr bwMode="auto">
          <a:xfrm>
            <a:off x="5977855" y="4744963"/>
            <a:ext cx="71437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Oval 153"/>
          <p:cNvSpPr>
            <a:spLocks noChangeArrowheads="1"/>
          </p:cNvSpPr>
          <p:nvPr/>
        </p:nvSpPr>
        <p:spPr bwMode="auto">
          <a:xfrm>
            <a:off x="6828755" y="4960863"/>
            <a:ext cx="71437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Oval 154"/>
          <p:cNvSpPr>
            <a:spLocks noChangeArrowheads="1"/>
          </p:cNvSpPr>
          <p:nvPr/>
        </p:nvSpPr>
        <p:spPr bwMode="auto">
          <a:xfrm>
            <a:off x="6482680" y="5105325"/>
            <a:ext cx="71437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Oval 155"/>
          <p:cNvSpPr>
            <a:spLocks noChangeArrowheads="1"/>
          </p:cNvSpPr>
          <p:nvPr/>
        </p:nvSpPr>
        <p:spPr bwMode="auto">
          <a:xfrm>
            <a:off x="6838280" y="5532363"/>
            <a:ext cx="71437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Oval 156"/>
          <p:cNvSpPr>
            <a:spLocks noChangeArrowheads="1"/>
          </p:cNvSpPr>
          <p:nvPr/>
        </p:nvSpPr>
        <p:spPr bwMode="auto">
          <a:xfrm>
            <a:off x="6338217" y="5537125"/>
            <a:ext cx="71438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9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/>
      <p:bldP spid="122" grpId="0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8" grpId="1" animBg="1"/>
      <p:bldP spid="129" grpId="0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992566" cy="777875"/>
          </a:xfrm>
        </p:spPr>
        <p:txBody>
          <a:bodyPr/>
          <a:lstStyle/>
          <a:p>
            <a:r>
              <a:rPr lang="en-GB" dirty="0" smtClean="0"/>
              <a:t>SIDD: Solving the Decision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GB" dirty="0" smtClean="0"/>
              <a:t>In period T-1:</a:t>
            </a:r>
          </a:p>
          <a:p>
            <a:pPr lvl="1"/>
            <a:r>
              <a:rPr lang="en-GB" dirty="0" smtClean="0"/>
              <a:t>Two alternative approaches to solution: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for any internal solution, the Euler condition must be satisfied:</a:t>
            </a:r>
          </a:p>
          <a:p>
            <a:pPr marL="1371600" lvl="2" indent="-457200">
              <a:buFont typeface="+mj-lt"/>
              <a:buAutoNum type="arabicPeriod"/>
            </a:pPr>
            <a:endParaRPr lang="en-GB" dirty="0"/>
          </a:p>
          <a:p>
            <a:pPr marL="1371600" lvl="2" indent="-457200">
              <a:buFont typeface="+mj-lt"/>
              <a:buAutoNum type="arabicPeriod"/>
            </a:pPr>
            <a:endParaRPr lang="en-GB" dirty="0" smtClean="0"/>
          </a:p>
          <a:p>
            <a:pPr marL="1371600" lvl="2" indent="-457200">
              <a:buFont typeface="+mj-lt"/>
              <a:buAutoNum type="arabicPeriod"/>
            </a:pPr>
            <a:endParaRPr lang="en-GB" dirty="0"/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at the solution, expected lifetime utility must be maximised:</a:t>
            </a:r>
          </a:p>
          <a:p>
            <a:pPr lvl="2"/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327480"/>
              </p:ext>
            </p:extLst>
          </p:nvPr>
        </p:nvGraphicFramePr>
        <p:xfrm>
          <a:off x="1920354" y="3003922"/>
          <a:ext cx="35877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3" imgW="1612800" imgH="482400" progId="Equation.3">
                  <p:embed/>
                </p:oleObj>
              </mc:Choice>
              <mc:Fallback>
                <p:oleObj name="Equation" r:id="rId3" imgW="161280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354" y="3003922"/>
                        <a:ext cx="35877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465519"/>
              </p:ext>
            </p:extLst>
          </p:nvPr>
        </p:nvGraphicFramePr>
        <p:xfrm>
          <a:off x="1929681" y="5155977"/>
          <a:ext cx="415448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5" imgW="1866600" imgH="291960" progId="Equation.3">
                  <p:embed/>
                </p:oleObj>
              </mc:Choice>
              <mc:Fallback>
                <p:oleObj name="Equation" r:id="rId5" imgW="186660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681" y="5155977"/>
                        <a:ext cx="4154487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47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PowerPoint">
  <a:themeElements>
    <a:clrScheme name="MI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I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610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MIPowerPoint</vt:lpstr>
      <vt:lpstr>Equation</vt:lpstr>
      <vt:lpstr>Microsoft Equation 3.0</vt:lpstr>
      <vt:lpstr>Analysing Behavioural Responses to Policy Change in Dynamic Decision Environments</vt:lpstr>
      <vt:lpstr>Outline</vt:lpstr>
      <vt:lpstr>Analyses of Policy</vt:lpstr>
      <vt:lpstr>SIDD: a Household Life-cycle Model</vt:lpstr>
      <vt:lpstr>SIDD: Outline</vt:lpstr>
      <vt:lpstr>SIDD: Outline</vt:lpstr>
      <vt:lpstr>SIDD: Solving the Decision Problem</vt:lpstr>
      <vt:lpstr>SIDD: Solving the Decision Problem</vt:lpstr>
      <vt:lpstr>SIDD: Solving the Decision Problem</vt:lpstr>
      <vt:lpstr>SIDD: Solving the Decision Problem</vt:lpstr>
      <vt:lpstr>SIDD: Solving the Decision Problem</vt:lpstr>
      <vt:lpstr>Advantages and Disadvantages</vt:lpstr>
      <vt:lpstr>SIDD: Using the Model</vt:lpstr>
      <vt:lpstr>On-going Analyses</vt:lpstr>
      <vt:lpstr>Directions for the Future</vt:lpstr>
    </vt:vector>
  </TitlesOfParts>
  <Company>MIAESR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Derham</dc:creator>
  <cp:lastModifiedBy>Justin van de Ven</cp:lastModifiedBy>
  <cp:revision>16</cp:revision>
  <dcterms:created xsi:type="dcterms:W3CDTF">2009-07-15T05:25:41Z</dcterms:created>
  <dcterms:modified xsi:type="dcterms:W3CDTF">2012-03-05T22:19:48Z</dcterms:modified>
</cp:coreProperties>
</file>