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4" r:id="rId17"/>
    <p:sldId id="272" r:id="rId18"/>
    <p:sldId id="275" r:id="rId19"/>
    <p:sldId id="273" r:id="rId20"/>
    <p:sldId id="276" r:id="rId21"/>
    <p:sldId id="277" r:id="rId22"/>
    <p:sldId id="278" r:id="rId23"/>
    <p:sldId id="279" r:id="rId24"/>
  </p:sldIdLst>
  <p:sldSz cx="9144000" cy="6858000" type="screen4x3"/>
  <p:notesSz cx="67818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F5D"/>
    <a:srgbClr val="4F81BD"/>
    <a:srgbClr val="CFDDED"/>
    <a:srgbClr val="00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01" autoAdjust="0"/>
  </p:normalViewPr>
  <p:slideViewPr>
    <p:cSldViewPr snapToGrid="0" snapToObjects="1">
      <p:cViewPr>
        <p:scale>
          <a:sx n="90" d="100"/>
          <a:sy n="90" d="100"/>
        </p:scale>
        <p:origin x="-10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0"/>
    </p:cViewPr>
  </p:sorterViewPr>
  <p:notesViewPr>
    <p:cSldViewPr snapToGrid="0" snapToObjects="1">
      <p:cViewPr varScale="1">
        <p:scale>
          <a:sx n="50" d="100"/>
          <a:sy n="50" d="100"/>
        </p:scale>
        <p:origin x="-1956" y="-102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12DD6E-FDB5-4CCF-B942-CE87F3AF5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48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2F9DB2-05A9-4113-9BA5-48BD39C46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23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454150"/>
            <a:ext cx="0" cy="449580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3206750"/>
            <a:ext cx="8637588" cy="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602236"/>
          </a:xfrm>
        </p:spPr>
        <p:txBody>
          <a:bodyPr/>
          <a:lstStyle>
            <a:lvl1pPr algn="r">
              <a:defRPr sz="4400" baseline="0">
                <a:solidFill>
                  <a:srgbClr val="292F5D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371056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370" y="3428999"/>
            <a:ext cx="1042168" cy="137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3">
                  <a:lumMod val="75000"/>
                </a:schemeClr>
              </a:buClr>
              <a:defRPr lang="en-US" altLang="en-US" sz="3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2pPr>
            <a:lvl3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3pPr>
            <a:lvl4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4pPr>
            <a:lvl5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5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67273" y="244633"/>
            <a:ext cx="733424" cy="10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292F5D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66724"/>
            <a:ext cx="7380312" cy="2602236"/>
          </a:xfrm>
        </p:spPr>
        <p:txBody>
          <a:bodyPr/>
          <a:lstStyle/>
          <a:p>
            <a:r>
              <a:rPr lang="en-IE" dirty="0" smtClean="0"/>
              <a:t>A Framework for Pension Policy Analysis in Ireland: </a:t>
            </a:r>
            <a:br>
              <a:rPr lang="en-IE" dirty="0" smtClean="0"/>
            </a:br>
            <a:r>
              <a:rPr lang="en-IE" sz="3400" dirty="0" smtClean="0"/>
              <a:t>PENMOD, a Dynamic Simulation Model</a:t>
            </a:r>
            <a:endParaRPr lang="en-IE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292F5D"/>
                </a:solidFill>
              </a:rPr>
              <a:t>T. Callan, J. van de </a:t>
            </a:r>
            <a:r>
              <a:rPr lang="en-IE" dirty="0" err="1" smtClean="0">
                <a:solidFill>
                  <a:srgbClr val="292F5D"/>
                </a:solidFill>
              </a:rPr>
              <a:t>Ven</a:t>
            </a:r>
            <a:r>
              <a:rPr lang="en-IE" dirty="0" smtClean="0">
                <a:solidFill>
                  <a:srgbClr val="292F5D"/>
                </a:solidFill>
              </a:rPr>
              <a:t> </a:t>
            </a:r>
          </a:p>
          <a:p>
            <a:r>
              <a:rPr lang="en-IE" dirty="0" smtClean="0">
                <a:solidFill>
                  <a:srgbClr val="292F5D"/>
                </a:solidFill>
              </a:rPr>
              <a:t>and  C. Keane</a:t>
            </a:r>
            <a:endParaRPr lang="en-IE" dirty="0">
              <a:solidFill>
                <a:srgbClr val="292F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00050"/>
            <a:ext cx="7859713" cy="868363"/>
          </a:xfrm>
        </p:spPr>
        <p:txBody>
          <a:bodyPr/>
          <a:lstStyle/>
          <a:p>
            <a:r>
              <a:rPr lang="en-IE" sz="3500" dirty="0" smtClean="0"/>
              <a:t>Strategic Simplifications: Tax/PRSI/Levies</a:t>
            </a:r>
            <a:endParaRPr lang="en-IE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System basics</a:t>
            </a:r>
          </a:p>
          <a:p>
            <a:pPr lvl="1"/>
            <a:r>
              <a:rPr lang="en-IE" dirty="0" smtClean="0"/>
              <a:t>Tax bands, rates, personal and PAYE credits</a:t>
            </a:r>
          </a:p>
          <a:p>
            <a:pPr lvl="1"/>
            <a:r>
              <a:rPr lang="en-IE" dirty="0" smtClean="0"/>
              <a:t>PRSI, levies – allow for exemption limit, allowance, ceiling and rate</a:t>
            </a:r>
          </a:p>
          <a:p>
            <a:r>
              <a:rPr lang="en-IE" dirty="0" smtClean="0"/>
              <a:t>Special attention given to potential tax treatments of pensions</a:t>
            </a:r>
          </a:p>
          <a:p>
            <a:pPr lvl="1"/>
            <a:r>
              <a:rPr lang="en-IE" dirty="0" smtClean="0"/>
              <a:t>“Old system”: EET</a:t>
            </a:r>
          </a:p>
          <a:p>
            <a:pPr lvl="1"/>
            <a:r>
              <a:rPr lang="en-IE" dirty="0" smtClean="0"/>
              <a:t>Potential new system – NPF – tax relief at a single hybrid rate (exact rate can be specified)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Matching the model to survey data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Calibration or estimation?</a:t>
            </a:r>
          </a:p>
          <a:p>
            <a:r>
              <a:rPr lang="en-IE" dirty="0" smtClean="0"/>
              <a:t>Both approaches involve the same basic structure:</a:t>
            </a:r>
          </a:p>
          <a:p>
            <a:pPr lvl="1"/>
            <a:r>
              <a:rPr lang="en-IE" dirty="0" smtClean="0"/>
              <a:t>1) estimate parameters that are observable</a:t>
            </a:r>
          </a:p>
          <a:p>
            <a:pPr lvl="1"/>
            <a:r>
              <a:rPr lang="en-IE" dirty="0" smtClean="0"/>
              <a:t>2) adjust unobserved parameters to match simulated population characteristics to survey data</a:t>
            </a:r>
          </a:p>
          <a:p>
            <a:r>
              <a:rPr lang="en-IE" dirty="0" smtClean="0"/>
              <a:t>Being the first model of its type for Ireland, we calibrate unobserved parameters here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Matching the model to survey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from the 2005 population cross-section</a:t>
            </a:r>
          </a:p>
          <a:p>
            <a:pPr lvl="1"/>
            <a:r>
              <a:rPr lang="en-GB" dirty="0" smtClean="0"/>
              <a:t>Consumption/saving &amp; labour/leisure decisions observed in a single policy environment</a:t>
            </a:r>
          </a:p>
          <a:p>
            <a:r>
              <a:rPr lang="en-GB" dirty="0" smtClean="0"/>
              <a:t>Consider cohort aged 20 in 2005</a:t>
            </a:r>
          </a:p>
          <a:p>
            <a:r>
              <a:rPr lang="en-GB" dirty="0" smtClean="0"/>
              <a:t>Cross-sectional data adjusted to reflect reasonable expectations regarding longevity and wage growth</a:t>
            </a:r>
          </a:p>
          <a:p>
            <a:pPr lvl="1"/>
            <a:r>
              <a:rPr lang="en-GB" dirty="0" smtClean="0"/>
              <a:t>Official projections for improvements in longevity</a:t>
            </a:r>
          </a:p>
          <a:p>
            <a:pPr lvl="1"/>
            <a:r>
              <a:rPr lang="en-GB" dirty="0" smtClean="0"/>
              <a:t>Observed wage growth over the full period for which data are available (1977 to present)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905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2274"/>
            <a:ext cx="8229600" cy="4967287"/>
          </a:xfrm>
        </p:spPr>
        <p:txBody>
          <a:bodyPr/>
          <a:lstStyle/>
          <a:p>
            <a:r>
              <a:rPr lang="en-GB" dirty="0" smtClean="0"/>
              <a:t>Observable model parameters estimated in the first stage include:</a:t>
            </a:r>
          </a:p>
          <a:p>
            <a:pPr lvl="1"/>
            <a:r>
              <a:rPr lang="en-GB" dirty="0" smtClean="0"/>
              <a:t>Life expectancy</a:t>
            </a:r>
          </a:p>
          <a:p>
            <a:pPr lvl="1"/>
            <a:r>
              <a:rPr lang="en-GB" dirty="0" smtClean="0"/>
              <a:t>Private sector pensions</a:t>
            </a:r>
          </a:p>
          <a:p>
            <a:pPr lvl="2"/>
            <a:r>
              <a:rPr lang="en-GB" dirty="0" smtClean="0"/>
              <a:t>Allow for 3 separate schemes distinguished by their rates of employer and employee contributions</a:t>
            </a:r>
          </a:p>
          <a:p>
            <a:pPr lvl="1"/>
            <a:r>
              <a:rPr lang="en-GB" dirty="0" smtClean="0"/>
              <a:t>Taxes and benefits</a:t>
            </a:r>
          </a:p>
          <a:p>
            <a:pPr lvl="2"/>
            <a:r>
              <a:rPr lang="en-GB" dirty="0" smtClean="0"/>
              <a:t>Reflect policy in 2005</a:t>
            </a:r>
          </a:p>
          <a:p>
            <a:pPr lvl="1"/>
            <a:r>
              <a:rPr lang="en-GB" dirty="0" smtClean="0"/>
              <a:t>Household demographics</a:t>
            </a:r>
          </a:p>
          <a:p>
            <a:pPr lvl="2"/>
            <a:r>
              <a:rPr lang="en-GB" dirty="0" smtClean="0"/>
              <a:t>Relationship status and the numbers of dependant children</a:t>
            </a:r>
          </a:p>
        </p:txBody>
      </p:sp>
    </p:spTree>
    <p:extLst>
      <p:ext uri="{BB962C8B-B14F-4D97-AF65-F5344CB8AC3E}">
        <p14:creationId xmlns:p14="http://schemas.microsoft.com/office/powerpoint/2010/main" val="269599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Parameters adjusted in the second stage include:</a:t>
            </a:r>
          </a:p>
          <a:p>
            <a:pPr lvl="1"/>
            <a:r>
              <a:rPr lang="en-GB" dirty="0" smtClean="0"/>
              <a:t>Wages</a:t>
            </a:r>
          </a:p>
          <a:p>
            <a:pPr lvl="1"/>
            <a:r>
              <a:rPr lang="en-GB" dirty="0" smtClean="0"/>
              <a:t>Preferences across time:</a:t>
            </a:r>
          </a:p>
          <a:p>
            <a:pPr lvl="2"/>
            <a:r>
              <a:rPr lang="en-GB" dirty="0" smtClean="0"/>
              <a:t>the discount rate, risk aversion</a:t>
            </a:r>
          </a:p>
          <a:p>
            <a:pPr lvl="1"/>
            <a:r>
              <a:rPr lang="en-GB" dirty="0" smtClean="0"/>
              <a:t>Preferences within a period: </a:t>
            </a:r>
          </a:p>
          <a:p>
            <a:pPr lvl="2"/>
            <a:r>
              <a:rPr lang="en-GB" dirty="0" smtClean="0"/>
              <a:t>the value of leisure relative to consumption</a:t>
            </a:r>
          </a:p>
          <a:p>
            <a:r>
              <a:rPr lang="en-GB" dirty="0" smtClean="0"/>
              <a:t>Adjusted to match age specific population characteristics generated by the model to survey data:</a:t>
            </a:r>
          </a:p>
          <a:p>
            <a:pPr lvl="1"/>
            <a:r>
              <a:rPr lang="en-GB" dirty="0" smtClean="0"/>
              <a:t>Employment income, employment, consumption</a:t>
            </a:r>
          </a:p>
        </p:txBody>
      </p:sp>
    </p:spTree>
    <p:extLst>
      <p:ext uri="{BB962C8B-B14F-4D97-AF65-F5344CB8AC3E}">
        <p14:creationId xmlns:p14="http://schemas.microsoft.com/office/powerpoint/2010/main" val="1559681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18575" y="1425955"/>
            <a:ext cx="5120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Employment Income – Single Adults</a:t>
            </a:r>
            <a:endParaRPr lang="en-GB" sz="2400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40" y="1888329"/>
            <a:ext cx="8006316" cy="473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425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58462" y="1420980"/>
            <a:ext cx="524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Employment Income – Adult Couples</a:t>
            </a:r>
            <a:endParaRPr lang="en-GB" sz="24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92" y="1962048"/>
            <a:ext cx="7949287" cy="4704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92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88316" y="1420980"/>
            <a:ext cx="4950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Full-time Employed – Single Adults</a:t>
            </a:r>
            <a:endParaRPr lang="en-GB" sz="24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22" y="1983312"/>
            <a:ext cx="7927790" cy="463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082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88316" y="1420980"/>
            <a:ext cx="4996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Full-time Employed –Adult Couples</a:t>
            </a:r>
            <a:endParaRPr lang="en-GB" sz="2400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2645"/>
            <a:ext cx="7936370" cy="4645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43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08165" y="1425955"/>
            <a:ext cx="4248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Not Employed – Single Adults</a:t>
            </a:r>
            <a:endParaRPr lang="en-GB" sz="2400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7620"/>
            <a:ext cx="7927790" cy="463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19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/>
              <a:t>Analysing pension policy: </a:t>
            </a:r>
            <a:br>
              <a:rPr lang="en-IE" sz="3200" dirty="0" smtClean="0"/>
            </a:br>
            <a:r>
              <a:rPr lang="en-IE" sz="3200" dirty="0" smtClean="0"/>
              <a:t>the need for a dynamic approach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Some </a:t>
            </a:r>
            <a:r>
              <a:rPr lang="en-IE" dirty="0"/>
              <a:t>k</a:t>
            </a:r>
            <a:r>
              <a:rPr lang="en-IE" dirty="0" smtClean="0"/>
              <a:t>ey features about pensions</a:t>
            </a:r>
          </a:p>
          <a:p>
            <a:pPr lvl="1"/>
            <a:r>
              <a:rPr lang="en-IE" dirty="0" smtClean="0"/>
              <a:t>Contributions (DC) or entitlements (DB)  build up over time</a:t>
            </a:r>
          </a:p>
          <a:p>
            <a:pPr lvl="1"/>
            <a:r>
              <a:rPr lang="en-IE" dirty="0" smtClean="0"/>
              <a:t>Entitlement to pension starts at a particular age</a:t>
            </a:r>
          </a:p>
          <a:p>
            <a:pPr lvl="2"/>
            <a:r>
              <a:rPr lang="en-IE" dirty="0" smtClean="0"/>
              <a:t>True of State Pension and of private/occupational pensions</a:t>
            </a:r>
          </a:p>
          <a:p>
            <a:pPr lvl="1"/>
            <a:r>
              <a:rPr lang="en-IE" dirty="0" smtClean="0"/>
              <a:t>Pensions are payable from pension age till death</a:t>
            </a:r>
          </a:p>
          <a:p>
            <a:pPr lvl="2"/>
            <a:r>
              <a:rPr lang="en-IE" dirty="0" smtClean="0"/>
              <a:t>Sometimes pensions payable to surviving spouse</a:t>
            </a:r>
          </a:p>
          <a:p>
            <a:pPr lvl="1"/>
            <a:r>
              <a:rPr lang="en-IE" dirty="0" smtClean="0"/>
              <a:t>Decisions about providing for a pension are influenced by </a:t>
            </a:r>
            <a:r>
              <a:rPr lang="en-IE" dirty="0" smtClean="0"/>
              <a:t>a range of circumstances:</a:t>
            </a:r>
          </a:p>
          <a:p>
            <a:pPr lvl="2"/>
            <a:r>
              <a:rPr lang="en-IE" dirty="0" smtClean="0"/>
              <a:t>age, accrued wealth, the retirement benefits system</a:t>
            </a: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08165" y="1425955"/>
            <a:ext cx="4294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Not Employed –Adult Couples</a:t>
            </a:r>
            <a:endParaRPr lang="en-GB" sz="2400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17" y="1887620"/>
            <a:ext cx="7912360" cy="463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863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10566" y="1425955"/>
            <a:ext cx="4129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Consumption – Single Adults</a:t>
            </a:r>
            <a:endParaRPr lang="en-GB" sz="2400" i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1" y="1887620"/>
            <a:ext cx="7918791" cy="468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605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model – step 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53790" y="1421662"/>
            <a:ext cx="4249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Consumption – Adult Couples</a:t>
            </a:r>
            <a:endParaRPr lang="en-GB" sz="2400" i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59" y="1883327"/>
            <a:ext cx="7835752" cy="4640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936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Consumption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Pension policy	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Policy regarding State pension</a:t>
            </a:r>
          </a:p>
          <a:p>
            <a:pPr lvl="1"/>
            <a:r>
              <a:rPr lang="en-IE" dirty="0" smtClean="0"/>
              <a:t>State pension age</a:t>
            </a:r>
          </a:p>
          <a:p>
            <a:pPr lvl="1"/>
            <a:r>
              <a:rPr lang="en-IE" dirty="0" smtClean="0"/>
              <a:t>Level of payment</a:t>
            </a:r>
          </a:p>
          <a:p>
            <a:r>
              <a:rPr lang="en-IE" dirty="0" smtClean="0"/>
              <a:t>Policy regarding private pensions</a:t>
            </a:r>
          </a:p>
          <a:p>
            <a:pPr lvl="1"/>
            <a:r>
              <a:rPr lang="en-IE" dirty="0" smtClean="0"/>
              <a:t>Tax treatment of employee and employer contributions</a:t>
            </a:r>
          </a:p>
          <a:p>
            <a:pPr lvl="1"/>
            <a:r>
              <a:rPr lang="en-IE" dirty="0" smtClean="0"/>
              <a:t>Standard fund threshold</a:t>
            </a:r>
          </a:p>
          <a:p>
            <a:r>
              <a:rPr lang="en-IE" dirty="0" smtClean="0"/>
              <a:t>Impact of changes in these aspects of pension policy unfolds over time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" y="400050"/>
            <a:ext cx="7869873" cy="868363"/>
          </a:xfrm>
        </p:spPr>
        <p:txBody>
          <a:bodyPr/>
          <a:lstStyle/>
          <a:p>
            <a:r>
              <a:rPr lang="en-IE" dirty="0" smtClean="0"/>
              <a:t>Dynamic simulation approach needed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 actual data source can track the implications of current or future policy changes</a:t>
            </a:r>
          </a:p>
          <a:p>
            <a:r>
              <a:rPr lang="en-IE" dirty="0" smtClean="0"/>
              <a:t>This requires simulation – analysis using past data and a “what if” approach</a:t>
            </a:r>
          </a:p>
          <a:p>
            <a:r>
              <a:rPr lang="en-IE" dirty="0" smtClean="0"/>
              <a:t>Most simulation models are based on cross-sectional (“snapshot”) data</a:t>
            </a:r>
          </a:p>
          <a:p>
            <a:r>
              <a:rPr lang="en-IE" dirty="0" smtClean="0"/>
              <a:t>Some insights can be gained from such models</a:t>
            </a:r>
          </a:p>
          <a:p>
            <a:r>
              <a:rPr lang="en-IE" dirty="0" smtClean="0"/>
              <a:t>Many issues would benefit from a dynamic approach (“movies” instead of “snapshots”)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Dynamic cohort </a:t>
            </a:r>
            <a:r>
              <a:rPr lang="en-IE" dirty="0" err="1" smtClean="0"/>
              <a:t>microsimulation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Representative cohort of individuals</a:t>
            </a:r>
          </a:p>
          <a:p>
            <a:r>
              <a:rPr lang="en-IE" dirty="0" smtClean="0"/>
              <a:t>Simulate key elements of their lifetime experience</a:t>
            </a:r>
          </a:p>
          <a:p>
            <a:pPr lvl="1"/>
            <a:r>
              <a:rPr lang="en-IE" dirty="0" smtClean="0"/>
              <a:t>Age, marriage, divorce, children, death</a:t>
            </a:r>
          </a:p>
          <a:p>
            <a:pPr lvl="1"/>
            <a:r>
              <a:rPr lang="en-IE" dirty="0" smtClean="0"/>
              <a:t>Labour market participation, wages</a:t>
            </a:r>
          </a:p>
          <a:p>
            <a:pPr lvl="1"/>
            <a:r>
              <a:rPr lang="en-IE" dirty="0" smtClean="0"/>
              <a:t>Decisions on savings and pensions</a:t>
            </a:r>
          </a:p>
          <a:p>
            <a:pPr lvl="1"/>
            <a:r>
              <a:rPr lang="en-IE" dirty="0" smtClean="0"/>
              <a:t>Tax and welfare rules</a:t>
            </a:r>
          </a:p>
          <a:p>
            <a:r>
              <a:rPr lang="en-IE" dirty="0" smtClean="0"/>
              <a:t>Strict limits on degree of detail in order to be able to simulate over full lifetime (to age </a:t>
            </a:r>
            <a:r>
              <a:rPr lang="en-IE" dirty="0" smtClean="0"/>
              <a:t>120)</a:t>
            </a: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From Static to Dynamic Modelling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Static </a:t>
            </a:r>
            <a:r>
              <a:rPr lang="en-IE" dirty="0" err="1" smtClean="0"/>
              <a:t>microsimulation</a:t>
            </a:r>
            <a:r>
              <a:rPr lang="en-IE" dirty="0" smtClean="0"/>
              <a:t> (e.g., SWITCH)</a:t>
            </a:r>
          </a:p>
          <a:p>
            <a:pPr lvl="1"/>
            <a:r>
              <a:rPr lang="en-IE" dirty="0" smtClean="0"/>
              <a:t>Allows detailed modelling of tax and welfare rules</a:t>
            </a:r>
          </a:p>
          <a:p>
            <a:pPr lvl="1"/>
            <a:r>
              <a:rPr lang="en-IE" dirty="0" smtClean="0"/>
              <a:t>Relates to “real” data</a:t>
            </a:r>
          </a:p>
          <a:p>
            <a:r>
              <a:rPr lang="en-IE" dirty="0" smtClean="0"/>
              <a:t>Dynamic  cohort simulation</a:t>
            </a:r>
          </a:p>
          <a:p>
            <a:pPr lvl="1"/>
            <a:r>
              <a:rPr lang="en-IE" dirty="0" smtClean="0"/>
              <a:t>To cope with analysis over time, need to use strategic simplifications for tax, welfare and pensions</a:t>
            </a:r>
          </a:p>
          <a:p>
            <a:pPr lvl="1"/>
            <a:r>
              <a:rPr lang="en-IE" dirty="0" smtClean="0"/>
              <a:t>Based on “synthetic” data</a:t>
            </a:r>
          </a:p>
          <a:p>
            <a:r>
              <a:rPr lang="en-IE" dirty="0" smtClean="0"/>
              <a:t>Which is better? </a:t>
            </a:r>
          </a:p>
          <a:p>
            <a:pPr lvl="1"/>
            <a:r>
              <a:rPr lang="en-IE" dirty="0" smtClean="0"/>
              <a:t>Balance of advantage depends on issue studied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Strategic Simplifications: Model Scope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Exclusions</a:t>
            </a:r>
          </a:p>
          <a:p>
            <a:pPr lvl="1"/>
            <a:r>
              <a:rPr lang="en-IE" dirty="0" smtClean="0"/>
              <a:t>Public sector employees</a:t>
            </a:r>
          </a:p>
          <a:p>
            <a:pPr lvl="1"/>
            <a:r>
              <a:rPr lang="en-IE" dirty="0" smtClean="0"/>
              <a:t>Self-employed</a:t>
            </a:r>
          </a:p>
          <a:p>
            <a:pPr lvl="1"/>
            <a:r>
              <a:rPr lang="en-IE" dirty="0" smtClean="0"/>
              <a:t>Persons with illness or </a:t>
            </a:r>
            <a:r>
              <a:rPr lang="en-IE" dirty="0" smtClean="0"/>
              <a:t>disability, affecting benefits eligibility and employment</a:t>
            </a:r>
            <a:endParaRPr lang="en-IE" dirty="0" smtClean="0"/>
          </a:p>
          <a:p>
            <a:r>
              <a:rPr lang="en-IE" dirty="0" smtClean="0"/>
              <a:t>Age </a:t>
            </a:r>
            <a:r>
              <a:rPr lang="en-IE" dirty="0" smtClean="0"/>
              <a:t>20-120</a:t>
            </a:r>
          </a:p>
          <a:p>
            <a:pPr lvl="1"/>
            <a:r>
              <a:rPr lang="en-IE" dirty="0" smtClean="0"/>
              <a:t>The precise time of death is uncertain</a:t>
            </a:r>
            <a:endParaRPr lang="en-IE" dirty="0" smtClean="0"/>
          </a:p>
          <a:p>
            <a:r>
              <a:rPr lang="en-IE" dirty="0" smtClean="0"/>
              <a:t>Labour supply</a:t>
            </a:r>
          </a:p>
          <a:p>
            <a:pPr lvl="1"/>
            <a:r>
              <a:rPr lang="en-IE" dirty="0" smtClean="0"/>
              <a:t>Full-time work, part-time work, not at work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" y="400050"/>
            <a:ext cx="7880033" cy="868363"/>
          </a:xfrm>
        </p:spPr>
        <p:txBody>
          <a:bodyPr/>
          <a:lstStyle/>
          <a:p>
            <a:r>
              <a:rPr lang="en-IE" dirty="0" smtClean="0"/>
              <a:t>Strategic Simplifications: State Pensions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State Contributory Pension</a:t>
            </a:r>
          </a:p>
          <a:p>
            <a:pPr lvl="1"/>
            <a:r>
              <a:rPr lang="en-IE" dirty="0" smtClean="0"/>
              <a:t>All aged above State Pension Age assumed eligible</a:t>
            </a:r>
          </a:p>
          <a:p>
            <a:pPr lvl="1"/>
            <a:r>
              <a:rPr lang="en-IE" dirty="0" smtClean="0"/>
              <a:t>Therefore State Non-Contributory Pension not needed</a:t>
            </a:r>
          </a:p>
          <a:p>
            <a:pPr lvl="1"/>
            <a:r>
              <a:rPr lang="en-IE" dirty="0" smtClean="0"/>
              <a:t>But could allow for a means-tested top-up of the State Contributory Pension</a:t>
            </a:r>
          </a:p>
          <a:p>
            <a:r>
              <a:rPr lang="en-IE" dirty="0" smtClean="0"/>
              <a:t>Key parameters (can be changed)</a:t>
            </a:r>
          </a:p>
          <a:p>
            <a:pPr lvl="1"/>
            <a:r>
              <a:rPr lang="en-IE" dirty="0" smtClean="0"/>
              <a:t>State Pension Age</a:t>
            </a:r>
          </a:p>
          <a:p>
            <a:pPr lvl="1"/>
            <a:r>
              <a:rPr lang="en-IE" dirty="0" smtClean="0"/>
              <a:t>Level of State Contributory Pension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Strategic simplifications: Welfare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Cannot include full range of welfare schemes</a:t>
            </a:r>
          </a:p>
          <a:p>
            <a:r>
              <a:rPr lang="en-IE" dirty="0" smtClean="0"/>
              <a:t>For those of working age:</a:t>
            </a:r>
            <a:endParaRPr lang="en-IE" dirty="0"/>
          </a:p>
          <a:p>
            <a:pPr lvl="1"/>
            <a:r>
              <a:rPr lang="en-IE" dirty="0" smtClean="0"/>
              <a:t>Floor to income provided by Jobseekers’ Allowance (JSA)</a:t>
            </a:r>
          </a:p>
          <a:p>
            <a:pPr lvl="1"/>
            <a:r>
              <a:rPr lang="en-IE" dirty="0" smtClean="0"/>
              <a:t>Child </a:t>
            </a:r>
            <a:r>
              <a:rPr lang="en-IE" dirty="0" smtClean="0"/>
              <a:t>benefit</a:t>
            </a:r>
          </a:p>
          <a:p>
            <a:pPr lvl="1"/>
            <a:r>
              <a:rPr lang="en-IE" dirty="0" smtClean="0"/>
              <a:t>Qualified (dependant) child addition</a:t>
            </a:r>
          </a:p>
          <a:p>
            <a:pPr lvl="1"/>
            <a:r>
              <a:rPr lang="en-IE" dirty="0" smtClean="0"/>
              <a:t>Family Income Supplement (FIS) if in work</a:t>
            </a:r>
          </a:p>
          <a:p>
            <a:pPr lvl="1"/>
            <a:r>
              <a:rPr lang="en-IE" dirty="0" smtClean="0"/>
              <a:t>One-Parent Family payment (OPFP)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Navy ESRI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Presentation_Navy ESRI logo</Template>
  <TotalTime>317</TotalTime>
  <Words>853</Words>
  <Application>Microsoft Office PowerPoint</Application>
  <PresentationFormat>On-screen Show (4:3)</PresentationFormat>
  <Paragraphs>134</Paragraphs>
  <Slides>23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Presentation_Navy ESRI logo</vt:lpstr>
      <vt:lpstr>A Framework for Pension Policy Analysis in Ireland:  PENMOD, a Dynamic Simulation Model</vt:lpstr>
      <vt:lpstr>Analysing pension policy:  the need for a dynamic approach</vt:lpstr>
      <vt:lpstr>Pension policy </vt:lpstr>
      <vt:lpstr>Dynamic simulation approach needed</vt:lpstr>
      <vt:lpstr>Dynamic cohort microsimulation</vt:lpstr>
      <vt:lpstr>From Static to Dynamic Modelling</vt:lpstr>
      <vt:lpstr>Strategic Simplifications: Model Scope</vt:lpstr>
      <vt:lpstr>Strategic Simplifications: State Pensions</vt:lpstr>
      <vt:lpstr>Strategic simplifications: Welfare</vt:lpstr>
      <vt:lpstr>Strategic Simplifications: Tax/PRSI/Levies</vt:lpstr>
      <vt:lpstr>Matching the model to survey data</vt:lpstr>
      <vt:lpstr>Matching the model to survey data</vt:lpstr>
      <vt:lpstr>Calibrating the model – step 1</vt:lpstr>
      <vt:lpstr>Calibrating the model – step 2</vt:lpstr>
      <vt:lpstr>Calibrating the model – step 2</vt:lpstr>
      <vt:lpstr>Calibrating the model – step 2</vt:lpstr>
      <vt:lpstr>Calibrating the model – step 2</vt:lpstr>
      <vt:lpstr>Calibrating the model – step 2</vt:lpstr>
      <vt:lpstr>Calibrating the model – step 2</vt:lpstr>
      <vt:lpstr>Calibrating the model – step 2</vt:lpstr>
      <vt:lpstr>Calibrating the model – step 2</vt:lpstr>
      <vt:lpstr>Calibrating the model – step 2</vt:lpstr>
      <vt:lpstr>Consumption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tcamsc</dc:creator>
  <cp:lastModifiedBy>Justin</cp:lastModifiedBy>
  <cp:revision>35</cp:revision>
  <dcterms:created xsi:type="dcterms:W3CDTF">2011-05-16T09:58:49Z</dcterms:created>
  <dcterms:modified xsi:type="dcterms:W3CDTF">2011-05-24T13:09:35Z</dcterms:modified>
</cp:coreProperties>
</file>