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8" r:id="rId3"/>
    <p:sldId id="280" r:id="rId4"/>
    <p:sldId id="277" r:id="rId5"/>
    <p:sldId id="279" r:id="rId6"/>
    <p:sldId id="285" r:id="rId7"/>
    <p:sldId id="284" r:id="rId8"/>
    <p:sldId id="281" r:id="rId9"/>
    <p:sldId id="286" r:id="rId10"/>
    <p:sldId id="287" r:id="rId11"/>
    <p:sldId id="288" r:id="rId12"/>
    <p:sldId id="289" r:id="rId13"/>
    <p:sldId id="293" r:id="rId14"/>
    <p:sldId id="290" r:id="rId15"/>
    <p:sldId id="291" r:id="rId16"/>
    <p:sldId id="292" r:id="rId17"/>
    <p:sldId id="29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47CA"/>
    <a:srgbClr val="3F3F3F"/>
    <a:srgbClr val="64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notesViewPr>
    <p:cSldViewPr snapToGrid="0">
      <p:cViewPr varScale="1">
        <p:scale>
          <a:sx n="82" d="100"/>
          <a:sy n="82" d="100"/>
        </p:scale>
        <p:origin x="395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61D9EB-71B2-4D15-9185-171A7360E6C9}" type="datetimeFigureOut">
              <a:rPr lang="en-AU" smtClean="0"/>
              <a:t>29/10/2019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B0685F-ACBC-4E72-8297-F8A032A4C34C}" type="slidenum">
              <a:rPr lang="en-AU" smtClean="0"/>
              <a:t>‹#›</a:t>
            </a:fld>
            <a:endParaRPr lang="en-AU"/>
          </a:p>
        </p:txBody>
      </p:sp>
    </p:spTree>
    <p:extLst>
      <p:ext uri="{BB962C8B-B14F-4D97-AF65-F5344CB8AC3E}">
        <p14:creationId xmlns:p14="http://schemas.microsoft.com/office/powerpoint/2010/main" val="280230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9B0685F-ACBC-4E72-8297-F8A032A4C34C}" type="slidenum">
              <a:rPr lang="en-AU" smtClean="0"/>
              <a:t>1</a:t>
            </a:fld>
            <a:endParaRPr lang="en-AU"/>
          </a:p>
        </p:txBody>
      </p:sp>
    </p:spTree>
    <p:extLst>
      <p:ext uri="{BB962C8B-B14F-4D97-AF65-F5344CB8AC3E}">
        <p14:creationId xmlns:p14="http://schemas.microsoft.com/office/powerpoint/2010/main" val="22173807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9541" y="4169526"/>
            <a:ext cx="9144000" cy="1309255"/>
          </a:xfrm>
        </p:spPr>
        <p:txBody>
          <a:bodyPr>
            <a:normAutofit/>
          </a:bodyPr>
          <a:lstStyle>
            <a:lvl1pPr marL="0" indent="0" algn="ctr">
              <a:buNone/>
              <a:defRPr sz="2000">
                <a:solidFill>
                  <a:srgbClr val="3F3F3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ECF3DC01-003A-4F0E-B275-DEB19C576655}" type="datetime1">
              <a:rPr lang="en-US" smtClean="0"/>
              <a:t>10/29/2019</a:t>
            </a:fld>
            <a:endParaRPr lang="en-US" dirty="0"/>
          </a:p>
        </p:txBody>
      </p:sp>
      <p:sp>
        <p:nvSpPr>
          <p:cNvPr id="5" name="Footer Placeholder 4"/>
          <p:cNvSpPr>
            <a:spLocks noGrp="1"/>
          </p:cNvSpPr>
          <p:nvPr>
            <p:ph type="ftr" sz="quarter" idx="11"/>
          </p:nvPr>
        </p:nvSpPr>
        <p:spPr/>
        <p:txBody>
          <a:bodyPr/>
          <a:lstStyle/>
          <a:p>
            <a:r>
              <a:rPr lang="en-US"/>
              <a:t>www.niesr.ac.uk    -    www.simdynamics.org</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10" name="Picture 9"/>
          <p:cNvPicPr>
            <a:picLocks noChangeAspect="1"/>
          </p:cNvPicPr>
          <p:nvPr userDrawn="1"/>
        </p:nvPicPr>
        <p:blipFill>
          <a:blip r:embed="rId2"/>
          <a:stretch>
            <a:fillRect/>
          </a:stretch>
        </p:blipFill>
        <p:spPr>
          <a:xfrm>
            <a:off x="-169430" y="1822454"/>
            <a:ext cx="12526531" cy="283436"/>
          </a:xfrm>
          <a:prstGeom prst="rect">
            <a:avLst/>
          </a:prstGeom>
        </p:spPr>
      </p:pic>
      <p:pic>
        <p:nvPicPr>
          <p:cNvPr id="11" name="Picture 10"/>
          <p:cNvPicPr>
            <a:picLocks noChangeAspect="1"/>
          </p:cNvPicPr>
          <p:nvPr userDrawn="1"/>
        </p:nvPicPr>
        <p:blipFill>
          <a:blip r:embed="rId2"/>
          <a:stretch>
            <a:fillRect/>
          </a:stretch>
        </p:blipFill>
        <p:spPr>
          <a:xfrm>
            <a:off x="-172604" y="3829054"/>
            <a:ext cx="12529705" cy="283436"/>
          </a:xfrm>
          <a:prstGeom prst="rect">
            <a:avLst/>
          </a:prstGeom>
        </p:spPr>
      </p:pic>
      <p:pic>
        <p:nvPicPr>
          <p:cNvPr id="12" name="Picture 11"/>
          <p:cNvPicPr>
            <a:picLocks noChangeAspect="1"/>
          </p:cNvPicPr>
          <p:nvPr userDrawn="1"/>
        </p:nvPicPr>
        <p:blipFill>
          <a:blip r:embed="rId3"/>
          <a:stretch>
            <a:fillRect/>
          </a:stretch>
        </p:blipFill>
        <p:spPr>
          <a:xfrm>
            <a:off x="10940916" y="5758721"/>
            <a:ext cx="664275" cy="66413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38211E-A958-4828-B6EC-5C4731291423}" type="datetime1">
              <a:rPr lang="en-US" smtClean="0"/>
              <a:t>10/29/2019</a:t>
            </a:fld>
            <a:endParaRPr lang="en-US" dirty="0"/>
          </a:p>
        </p:txBody>
      </p:sp>
      <p:sp>
        <p:nvSpPr>
          <p:cNvPr id="5" name="Footer Placeholder 4"/>
          <p:cNvSpPr>
            <a:spLocks noGrp="1"/>
          </p:cNvSpPr>
          <p:nvPr>
            <p:ph type="ftr" sz="quarter" idx="11"/>
          </p:nvPr>
        </p:nvSpPr>
        <p:spPr/>
        <p:txBody>
          <a:bodyPr/>
          <a:lstStyle/>
          <a:p>
            <a:r>
              <a:rPr lang="en-US"/>
              <a:t>www.niesr.ac.uk    -    www.simdynamics.org</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198E8EB-519A-4F2C-A761-5B7A3D2E01DE}" type="datetime1">
              <a:rPr lang="en-US" smtClean="0"/>
              <a:t>10/29/2019</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r>
              <a:rPr lang="en-US"/>
              <a:t>www.niesr.ac.uk    -    www.simdynamics.org</a:t>
            </a:r>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2919" y="1645920"/>
            <a:ext cx="9784080" cy="4581236"/>
          </a:xfrm>
        </p:spPr>
        <p:txBody>
          <a:bodyPr/>
          <a:lstStyle>
            <a:lvl3pPr>
              <a:defRPr sz="2000"/>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B461A9D-3CD5-4395-80FE-7BD88E0EBE35}" type="datetime1">
              <a:rPr lang="en-US" smtClean="0"/>
              <a:t>10/29/2019</a:t>
            </a:fld>
            <a:endParaRPr lang="en-US" dirty="0"/>
          </a:p>
        </p:txBody>
      </p:sp>
      <p:sp>
        <p:nvSpPr>
          <p:cNvPr id="5" name="Footer Placeholder 4"/>
          <p:cNvSpPr>
            <a:spLocks noGrp="1"/>
          </p:cNvSpPr>
          <p:nvPr>
            <p:ph type="ftr" sz="quarter" idx="11"/>
          </p:nvPr>
        </p:nvSpPr>
        <p:spPr/>
        <p:txBody>
          <a:bodyPr/>
          <a:lstStyle/>
          <a:p>
            <a:r>
              <a:rPr lang="en-US"/>
              <a:t>www.niesr.ac.uk    -    www.simdynamics.org</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B6B79A7-C2A2-4FAA-8F3E-61C118243D0B}" type="datetime1">
              <a:rPr lang="en-US" smtClean="0"/>
              <a:t>10/29/2019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www.niesr.ac.uk    -    www.simdynamics.org</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8" name="Picture 7"/>
          <p:cNvPicPr>
            <a:picLocks noChangeAspect="1"/>
          </p:cNvPicPr>
          <p:nvPr userDrawn="1"/>
        </p:nvPicPr>
        <p:blipFill>
          <a:blip r:embed="rId2"/>
          <a:stretch>
            <a:fillRect/>
          </a:stretch>
        </p:blipFill>
        <p:spPr>
          <a:xfrm>
            <a:off x="10940916" y="5756188"/>
            <a:ext cx="664275" cy="66413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1630680"/>
            <a:ext cx="4754880" cy="4587239"/>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1630680"/>
            <a:ext cx="4754880" cy="4587239"/>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D71BD8-E8E1-489B-AAFF-D8D5BEEB1037}" type="datetime1">
              <a:rPr lang="en-US" smtClean="0"/>
              <a:t>10/29/2019</a:t>
            </a:fld>
            <a:endParaRPr lang="en-US" dirty="0"/>
          </a:p>
        </p:txBody>
      </p:sp>
      <p:sp>
        <p:nvSpPr>
          <p:cNvPr id="6" name="Footer Placeholder 5"/>
          <p:cNvSpPr>
            <a:spLocks noGrp="1"/>
          </p:cNvSpPr>
          <p:nvPr>
            <p:ph type="ftr" sz="quarter" idx="11"/>
          </p:nvPr>
        </p:nvSpPr>
        <p:spPr/>
        <p:txBody>
          <a:bodyPr/>
          <a:lstStyle/>
          <a:p>
            <a:r>
              <a:rPr lang="en-US"/>
              <a:t>www.niesr.ac.uk    -    www.simdynamics.org</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675228"/>
            <a:ext cx="4754880" cy="636430"/>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207008" y="2316480"/>
            <a:ext cx="4754880" cy="3906246"/>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31230" y="1675228"/>
            <a:ext cx="4754880" cy="636430"/>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316478"/>
            <a:ext cx="4754880" cy="3906246"/>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0C7B116E-E5E9-4EDE-A0ED-819F58026DFB}" type="datetime1">
              <a:rPr lang="en-US" smtClean="0"/>
              <a:t>10/29/2019</a:t>
            </a:fld>
            <a:endParaRPr lang="en-US" dirty="0"/>
          </a:p>
        </p:txBody>
      </p:sp>
      <p:sp>
        <p:nvSpPr>
          <p:cNvPr id="8" name="Footer Placeholder 7"/>
          <p:cNvSpPr>
            <a:spLocks noGrp="1"/>
          </p:cNvSpPr>
          <p:nvPr>
            <p:ph type="ftr" sz="quarter" idx="11"/>
          </p:nvPr>
        </p:nvSpPr>
        <p:spPr/>
        <p:txBody>
          <a:bodyPr/>
          <a:lstStyle/>
          <a:p>
            <a:r>
              <a:rPr lang="en-US"/>
              <a:t>www.niesr.ac.uk    -    www.simdynamics.org</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0B4B7-E2B3-4C12-BB86-2A2053C1D932}" type="datetime1">
              <a:rPr lang="en-US" smtClean="0"/>
              <a:t>10/29/2019</a:t>
            </a:fld>
            <a:endParaRPr lang="en-US" dirty="0"/>
          </a:p>
        </p:txBody>
      </p:sp>
      <p:sp>
        <p:nvSpPr>
          <p:cNvPr id="4" name="Footer Placeholder 3"/>
          <p:cNvSpPr>
            <a:spLocks noGrp="1"/>
          </p:cNvSpPr>
          <p:nvPr>
            <p:ph type="ftr" sz="quarter" idx="11"/>
          </p:nvPr>
        </p:nvSpPr>
        <p:spPr/>
        <p:txBody>
          <a:bodyPr/>
          <a:lstStyle/>
          <a:p>
            <a:r>
              <a:rPr lang="en-US"/>
              <a:t>www.niesr.ac.uk    -    www.simdynamics.org</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6766B-B0F5-4F84-A731-828F63E2246E}" type="datetime1">
              <a:rPr lang="en-US" smtClean="0"/>
              <a:t>10/29/2019</a:t>
            </a:fld>
            <a:endParaRPr lang="en-US" dirty="0"/>
          </a:p>
        </p:txBody>
      </p:sp>
      <p:sp>
        <p:nvSpPr>
          <p:cNvPr id="3" name="Footer Placeholder 2"/>
          <p:cNvSpPr>
            <a:spLocks noGrp="1"/>
          </p:cNvSpPr>
          <p:nvPr>
            <p:ph type="ftr" sz="quarter" idx="11"/>
          </p:nvPr>
        </p:nvSpPr>
        <p:spPr/>
        <p:txBody>
          <a:bodyPr/>
          <a:lstStyle/>
          <a:p>
            <a:r>
              <a:rPr lang="en-US"/>
              <a:t>www.niesr.ac.uk    -    www.simdynamics.org</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1691640"/>
            <a:ext cx="6126480" cy="454321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7789023" y="1675565"/>
            <a:ext cx="3200400" cy="3904242"/>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D16FBE-CAED-4144-87B6-9868280D75CF}" type="datetime1">
              <a:rPr lang="en-US" smtClean="0"/>
              <a:t>10/29/2019</a:t>
            </a:fld>
            <a:endParaRPr lang="en-US" dirty="0"/>
          </a:p>
        </p:txBody>
      </p:sp>
      <p:sp>
        <p:nvSpPr>
          <p:cNvPr id="6" name="Footer Placeholder 5"/>
          <p:cNvSpPr>
            <a:spLocks noGrp="1"/>
          </p:cNvSpPr>
          <p:nvPr>
            <p:ph type="ftr" sz="quarter" idx="11"/>
          </p:nvPr>
        </p:nvSpPr>
        <p:spPr/>
        <p:txBody>
          <a:bodyPr/>
          <a:lstStyle/>
          <a:p>
            <a:r>
              <a:rPr lang="en-US"/>
              <a:t>www.niesr.ac.uk    -    www.simdynamics.org</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1562100"/>
            <a:ext cx="6126480" cy="4581314"/>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1584290"/>
            <a:ext cx="3200400" cy="3995332"/>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56775D-AB54-477D-8574-A1D4E92502E4}" type="datetime1">
              <a:rPr lang="en-US" smtClean="0"/>
              <a:t>10/29/2019</a:t>
            </a:fld>
            <a:endParaRPr lang="en-US" dirty="0"/>
          </a:p>
        </p:txBody>
      </p:sp>
      <p:sp>
        <p:nvSpPr>
          <p:cNvPr id="6" name="Footer Placeholder 5"/>
          <p:cNvSpPr>
            <a:spLocks noGrp="1"/>
          </p:cNvSpPr>
          <p:nvPr>
            <p:ph type="ftr" sz="quarter" idx="11"/>
          </p:nvPr>
        </p:nvSpPr>
        <p:spPr/>
        <p:txBody>
          <a:bodyPr/>
          <a:lstStyle/>
          <a:p>
            <a:r>
              <a:rPr lang="en-US"/>
              <a:t>www.niesr.ac.uk    -    www.simdynamics.org</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9059"/>
            <a:ext cx="12188952" cy="13879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20980"/>
            <a:ext cx="9784080" cy="97282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202919" y="1539241"/>
            <a:ext cx="9784080" cy="47063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rgbClr val="646464"/>
                </a:solidFill>
                <a:latin typeface="Open Sans" panose="020B0606030504020204" pitchFamily="34" charset="0"/>
                <a:ea typeface="Open Sans" panose="020B0606030504020204" pitchFamily="34" charset="0"/>
                <a:cs typeface="Open Sans" panose="020B0606030504020204" pitchFamily="34" charset="0"/>
              </a:defRPr>
            </a:lvl1pPr>
          </a:lstStyle>
          <a:p>
            <a:fld id="{C0DD3F71-205B-4A94-9325-76F1A550EF03}" type="datetime1">
              <a:rPr lang="en-US" smtClean="0"/>
              <a:t>10/29/2019</a:t>
            </a:fld>
            <a:endParaRPr lang="en-US" dirty="0"/>
          </a:p>
        </p:txBody>
      </p:sp>
      <p:sp>
        <p:nvSpPr>
          <p:cNvPr id="5" name="Footer Placeholder 4"/>
          <p:cNvSpPr>
            <a:spLocks noGrp="1"/>
          </p:cNvSpPr>
          <p:nvPr>
            <p:ph type="ftr" sz="quarter" idx="3"/>
          </p:nvPr>
        </p:nvSpPr>
        <p:spPr>
          <a:xfrm>
            <a:off x="6133702" y="6422854"/>
            <a:ext cx="5044440" cy="365125"/>
          </a:xfrm>
          <a:prstGeom prst="rect">
            <a:avLst/>
          </a:prstGeom>
        </p:spPr>
        <p:txBody>
          <a:bodyPr vert="horz" lIns="91440" tIns="45720" rIns="91440" bIns="45720" rtlCol="0" anchor="ctr"/>
          <a:lstStyle>
            <a:lvl1pPr algn="r">
              <a:defRPr sz="1050">
                <a:solidFill>
                  <a:srgbClr val="646464"/>
                </a:solidFill>
              </a:defRPr>
            </a:lvl1pPr>
          </a:lstStyle>
          <a:p>
            <a:r>
              <a:rPr lang="en-US"/>
              <a:t>www.niesr.ac.uk    -    www.simdynamics.org</a:t>
            </a:r>
            <a:endParaRPr lang="en-US" dirty="0"/>
          </a:p>
        </p:txBody>
      </p:sp>
      <p:sp>
        <p:nvSpPr>
          <p:cNvPr id="6" name="Slide Number Placeholder 5"/>
          <p:cNvSpPr>
            <a:spLocks noGrp="1"/>
          </p:cNvSpPr>
          <p:nvPr>
            <p:ph type="sldNum" sz="quarter" idx="4"/>
          </p:nvPr>
        </p:nvSpPr>
        <p:spPr>
          <a:xfrm>
            <a:off x="11178142" y="6422854"/>
            <a:ext cx="946264" cy="365125"/>
          </a:xfrm>
          <a:prstGeom prst="rect">
            <a:avLst/>
          </a:prstGeom>
        </p:spPr>
        <p:txBody>
          <a:bodyPr vert="horz" lIns="45720" tIns="45720" rIns="91440" bIns="45720" rtlCol="0" anchor="ctr"/>
          <a:lstStyle>
            <a:lvl1pPr algn="l">
              <a:defRPr sz="1200" b="0">
                <a:solidFill>
                  <a:srgbClr val="646464"/>
                </a:solidFill>
              </a:defRPr>
            </a:lvl1pPr>
          </a:lstStyle>
          <a:p>
            <a:fld id="{4FAB73BC-B049-4115-A692-8D63A059BFB8}" type="slidenum">
              <a:rPr lang="en-US" smtClean="0"/>
              <a:pPr/>
              <a:t>‹#›</a:t>
            </a:fld>
            <a:endParaRPr lang="en-US" dirty="0"/>
          </a:p>
        </p:txBody>
      </p:sp>
      <p:pic>
        <p:nvPicPr>
          <p:cNvPr id="8" name="Picture 7"/>
          <p:cNvPicPr>
            <a:picLocks noChangeAspect="1"/>
          </p:cNvPicPr>
          <p:nvPr userDrawn="1"/>
        </p:nvPicPr>
        <p:blipFill>
          <a:blip r:embed="rId13"/>
          <a:stretch>
            <a:fillRect/>
          </a:stretch>
        </p:blipFill>
        <p:spPr>
          <a:xfrm>
            <a:off x="10986999" y="5553787"/>
            <a:ext cx="664275" cy="664133"/>
          </a:xfrm>
          <a:prstGeom prst="rect">
            <a:avLst/>
          </a:prstGeom>
        </p:spPr>
      </p:pic>
      <p:pic>
        <p:nvPicPr>
          <p:cNvPr id="9" name="Picture 8"/>
          <p:cNvPicPr>
            <a:picLocks noChangeAspect="1"/>
          </p:cNvPicPr>
          <p:nvPr userDrawn="1"/>
        </p:nvPicPr>
        <p:blipFill>
          <a:blip r:embed="rId14"/>
          <a:stretch>
            <a:fillRect/>
          </a:stretch>
        </p:blipFill>
        <p:spPr>
          <a:xfrm>
            <a:off x="-166543" y="1166763"/>
            <a:ext cx="12529705" cy="283436"/>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85000"/>
        </a:lnSpc>
        <a:spcBef>
          <a:spcPct val="0"/>
        </a:spcBef>
        <a:buNone/>
        <a:defRPr sz="4000" kern="1200" cap="all" baseline="0">
          <a:solidFill>
            <a:schemeClr val="bg2"/>
          </a:solidFill>
          <a:latin typeface="Open Sans Light" panose="020B0306030504020204" pitchFamily="34" charset="0"/>
          <a:ea typeface="Open Sans Light" panose="020B0306030504020204" pitchFamily="34" charset="0"/>
          <a:cs typeface="Open Sans Light" panose="020B0306030504020204" pitchFamily="34" charset="0"/>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6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24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22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5.jp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1.bin"/><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Pseudo Panel data for Model Parameterisation</a:t>
            </a:r>
            <a:endParaRPr lang="en-AU" dirty="0"/>
          </a:p>
        </p:txBody>
      </p:sp>
      <p:sp>
        <p:nvSpPr>
          <p:cNvPr id="3" name="Subtitle 2"/>
          <p:cNvSpPr>
            <a:spLocks noGrp="1"/>
          </p:cNvSpPr>
          <p:nvPr>
            <p:ph type="subTitle" idx="1"/>
          </p:nvPr>
        </p:nvSpPr>
        <p:spPr/>
        <p:txBody>
          <a:bodyPr>
            <a:normAutofit fontScale="92500"/>
          </a:bodyPr>
          <a:lstStyle/>
          <a:p>
            <a:r>
              <a:rPr lang="en-GB" dirty="0"/>
              <a:t>Applications for dynamic microsimulation modelling at the National Institute</a:t>
            </a:r>
          </a:p>
          <a:p>
            <a:endParaRPr lang="en-GB" dirty="0"/>
          </a:p>
          <a:p>
            <a:r>
              <a:rPr lang="en-GB" dirty="0"/>
              <a:t>Justin van de Ven</a:t>
            </a:r>
            <a:endParaRPr lang="en-AU" dirty="0"/>
          </a:p>
        </p:txBody>
      </p:sp>
      <p:sp>
        <p:nvSpPr>
          <p:cNvPr id="4" name="Date Placeholder 3"/>
          <p:cNvSpPr>
            <a:spLocks noGrp="1"/>
          </p:cNvSpPr>
          <p:nvPr>
            <p:ph type="dt" sz="half" idx="10"/>
          </p:nvPr>
        </p:nvSpPr>
        <p:spPr/>
        <p:txBody>
          <a:bodyPr/>
          <a:lstStyle/>
          <a:p>
            <a:r>
              <a:rPr lang="en-US" dirty="0"/>
              <a:t>29/10/2019</a:t>
            </a:r>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1</a:t>
            </a:fld>
            <a:endParaRPr lang="en-US" dirty="0"/>
          </a:p>
        </p:txBody>
      </p:sp>
      <p:pic>
        <p:nvPicPr>
          <p:cNvPr id="7" name="Picture 6"/>
          <p:cNvPicPr>
            <a:picLocks noChangeAspect="1"/>
          </p:cNvPicPr>
          <p:nvPr/>
        </p:nvPicPr>
        <p:blipFill>
          <a:blip r:embed="rId3"/>
          <a:stretch>
            <a:fillRect/>
          </a:stretch>
        </p:blipFill>
        <p:spPr>
          <a:xfrm>
            <a:off x="9985103" y="5730149"/>
            <a:ext cx="787080" cy="692704"/>
          </a:xfrm>
          <a:prstGeom prst="rect">
            <a:avLst/>
          </a:prstGeom>
        </p:spPr>
      </p:pic>
      <p:pic>
        <p:nvPicPr>
          <p:cNvPr id="8" name="Picture 7">
            <a:extLst>
              <a:ext uri="{FF2B5EF4-FFF2-40B4-BE49-F238E27FC236}">
                <a16:creationId xmlns:a16="http://schemas.microsoft.com/office/drawing/2014/main" id="{44C6F832-9D36-4427-8510-D68DE692BD17}"/>
              </a:ext>
            </a:extLst>
          </p:cNvPr>
          <p:cNvPicPr/>
          <p:nvPr/>
        </p:nvPicPr>
        <p:blipFill>
          <a:blip r:embed="rId4">
            <a:extLst>
              <a:ext uri="{28A0092B-C50C-407E-A947-70E740481C1C}">
                <a14:useLocalDpi xmlns:a14="http://schemas.microsoft.com/office/drawing/2010/main" val="0"/>
              </a:ext>
            </a:extLst>
          </a:blip>
          <a:stretch>
            <a:fillRect/>
          </a:stretch>
        </p:blipFill>
        <p:spPr>
          <a:xfrm>
            <a:off x="10851776" y="4747745"/>
            <a:ext cx="946264" cy="1747099"/>
          </a:xfrm>
          <a:prstGeom prst="rect">
            <a:avLst/>
          </a:prstGeom>
        </p:spPr>
      </p:pic>
    </p:spTree>
    <p:extLst>
      <p:ext uri="{BB962C8B-B14F-4D97-AF65-F5344CB8AC3E}">
        <p14:creationId xmlns:p14="http://schemas.microsoft.com/office/powerpoint/2010/main" val="3216058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Influence of Top-Coding income</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10</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11" name="TextBox 10">
            <a:extLst>
              <a:ext uri="{FF2B5EF4-FFF2-40B4-BE49-F238E27FC236}">
                <a16:creationId xmlns:a16="http://schemas.microsoft.com/office/drawing/2014/main" id="{22613907-2AB2-4F91-B6D7-FC6E00C1499E}"/>
              </a:ext>
            </a:extLst>
          </p:cNvPr>
          <p:cNvSpPr txBox="1"/>
          <p:nvPr/>
        </p:nvSpPr>
        <p:spPr>
          <a:xfrm>
            <a:off x="834501" y="5724221"/>
            <a:ext cx="9071011" cy="830997"/>
          </a:xfrm>
          <a:prstGeom prst="rect">
            <a:avLst/>
          </a:prstGeom>
          <a:noFill/>
        </p:spPr>
        <p:txBody>
          <a:bodyPr wrap="square" rtlCol="0">
            <a:spAutoFit/>
          </a:bodyPr>
          <a:lstStyle/>
          <a:p>
            <a:r>
              <a:rPr lang="en-GB" sz="1200" dirty="0">
                <a:solidFill>
                  <a:schemeClr val="tx2"/>
                </a:solidFill>
              </a:rPr>
              <a:t>Source:  Authors’ calculations using microdata from the Living Costs and Food (LCF) survey and Family Resources Survey (FRS), HBAI series.  Prices adjusted using the National Accounts final consumption expenditure deflator, Office for National Statistics code YBGA.</a:t>
            </a:r>
          </a:p>
          <a:p>
            <a:r>
              <a:rPr lang="en-GB" sz="1200" dirty="0">
                <a:solidFill>
                  <a:schemeClr val="tx2"/>
                </a:solidFill>
              </a:rPr>
              <a:t>Notes:	Household income equivalised using the modified OECD scale. Data weighted by individual, quintiles evaluated with respect to disposable income.</a:t>
            </a:r>
          </a:p>
        </p:txBody>
      </p:sp>
      <p:pic>
        <p:nvPicPr>
          <p:cNvPr id="4" name="Picture 3">
            <a:extLst>
              <a:ext uri="{FF2B5EF4-FFF2-40B4-BE49-F238E27FC236}">
                <a16:creationId xmlns:a16="http://schemas.microsoft.com/office/drawing/2014/main" id="{70F8498A-2C55-49C9-B4BD-2B52AB2B240A}"/>
              </a:ext>
            </a:extLst>
          </p:cNvPr>
          <p:cNvPicPr>
            <a:picLocks noChangeAspect="1"/>
          </p:cNvPicPr>
          <p:nvPr/>
        </p:nvPicPr>
        <p:blipFill>
          <a:blip r:embed="rId4"/>
          <a:stretch>
            <a:fillRect/>
          </a:stretch>
        </p:blipFill>
        <p:spPr>
          <a:xfrm>
            <a:off x="2376372" y="1801966"/>
            <a:ext cx="6230933" cy="4012721"/>
          </a:xfrm>
          <a:prstGeom prst="rect">
            <a:avLst/>
          </a:prstGeom>
        </p:spPr>
      </p:pic>
      <p:sp>
        <p:nvSpPr>
          <p:cNvPr id="9" name="TextBox 8">
            <a:extLst>
              <a:ext uri="{FF2B5EF4-FFF2-40B4-BE49-F238E27FC236}">
                <a16:creationId xmlns:a16="http://schemas.microsoft.com/office/drawing/2014/main" id="{01F24DC1-BECC-41F7-9500-4B7181A0C4FC}"/>
              </a:ext>
            </a:extLst>
          </p:cNvPr>
          <p:cNvSpPr txBox="1"/>
          <p:nvPr/>
        </p:nvSpPr>
        <p:spPr>
          <a:xfrm>
            <a:off x="3240349" y="1430768"/>
            <a:ext cx="4980373" cy="461665"/>
          </a:xfrm>
          <a:prstGeom prst="rect">
            <a:avLst/>
          </a:prstGeom>
          <a:noFill/>
        </p:spPr>
        <p:txBody>
          <a:bodyPr wrap="square" rtlCol="0">
            <a:spAutoFit/>
          </a:bodyPr>
          <a:lstStyle/>
          <a:p>
            <a:r>
              <a:rPr lang="en-GB" sz="2400" dirty="0"/>
              <a:t>Private income quintiles (FRS vs LCF)</a:t>
            </a:r>
          </a:p>
        </p:txBody>
      </p:sp>
    </p:spTree>
    <p:extLst>
      <p:ext uri="{BB962C8B-B14F-4D97-AF65-F5344CB8AC3E}">
        <p14:creationId xmlns:p14="http://schemas.microsoft.com/office/powerpoint/2010/main" val="579099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Influence of Top-Coding income</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11</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11" name="TextBox 10">
            <a:extLst>
              <a:ext uri="{FF2B5EF4-FFF2-40B4-BE49-F238E27FC236}">
                <a16:creationId xmlns:a16="http://schemas.microsoft.com/office/drawing/2014/main" id="{22613907-2AB2-4F91-B6D7-FC6E00C1499E}"/>
              </a:ext>
            </a:extLst>
          </p:cNvPr>
          <p:cNvSpPr txBox="1"/>
          <p:nvPr/>
        </p:nvSpPr>
        <p:spPr>
          <a:xfrm>
            <a:off x="834501" y="5724221"/>
            <a:ext cx="9071011" cy="830997"/>
          </a:xfrm>
          <a:prstGeom prst="rect">
            <a:avLst/>
          </a:prstGeom>
          <a:noFill/>
        </p:spPr>
        <p:txBody>
          <a:bodyPr wrap="square" rtlCol="0">
            <a:spAutoFit/>
          </a:bodyPr>
          <a:lstStyle/>
          <a:p>
            <a:r>
              <a:rPr lang="en-GB" sz="1200" dirty="0">
                <a:solidFill>
                  <a:schemeClr val="tx2"/>
                </a:solidFill>
              </a:rPr>
              <a:t>Source:  Authors’ calculations using microdata from the Living Costs and Food (LCF) survey and Family Resources Survey (FRS), HBAI series.  Prices adjusted using the National Accounts final consumption expenditure deflator, Office for National Statistics code YBGA.</a:t>
            </a:r>
          </a:p>
          <a:p>
            <a:r>
              <a:rPr lang="en-GB" sz="1200" dirty="0">
                <a:solidFill>
                  <a:schemeClr val="tx2"/>
                </a:solidFill>
              </a:rPr>
              <a:t>Notes:	Household income equivalised using the modified OECD scale. Data weighted by individual, quintiles evaluated with respect to disposable income.</a:t>
            </a:r>
          </a:p>
        </p:txBody>
      </p:sp>
      <p:sp>
        <p:nvSpPr>
          <p:cNvPr id="9" name="TextBox 8">
            <a:extLst>
              <a:ext uri="{FF2B5EF4-FFF2-40B4-BE49-F238E27FC236}">
                <a16:creationId xmlns:a16="http://schemas.microsoft.com/office/drawing/2014/main" id="{01F24DC1-BECC-41F7-9500-4B7181A0C4FC}"/>
              </a:ext>
            </a:extLst>
          </p:cNvPr>
          <p:cNvSpPr txBox="1"/>
          <p:nvPr/>
        </p:nvSpPr>
        <p:spPr>
          <a:xfrm>
            <a:off x="2965143" y="1430768"/>
            <a:ext cx="5450888" cy="461665"/>
          </a:xfrm>
          <a:prstGeom prst="rect">
            <a:avLst/>
          </a:prstGeom>
          <a:noFill/>
        </p:spPr>
        <p:txBody>
          <a:bodyPr wrap="square" rtlCol="0">
            <a:spAutoFit/>
          </a:bodyPr>
          <a:lstStyle/>
          <a:p>
            <a:r>
              <a:rPr lang="en-GB" sz="2400" dirty="0"/>
              <a:t>Disposable income quintiles (FRS vs LCF)</a:t>
            </a:r>
          </a:p>
        </p:txBody>
      </p:sp>
      <p:pic>
        <p:nvPicPr>
          <p:cNvPr id="3" name="Picture 2">
            <a:extLst>
              <a:ext uri="{FF2B5EF4-FFF2-40B4-BE49-F238E27FC236}">
                <a16:creationId xmlns:a16="http://schemas.microsoft.com/office/drawing/2014/main" id="{73954DE7-280B-4991-B339-E5F31DDBEA2B}"/>
              </a:ext>
            </a:extLst>
          </p:cNvPr>
          <p:cNvPicPr>
            <a:picLocks noChangeAspect="1"/>
          </p:cNvPicPr>
          <p:nvPr/>
        </p:nvPicPr>
        <p:blipFill>
          <a:blip r:embed="rId4"/>
          <a:stretch>
            <a:fillRect/>
          </a:stretch>
        </p:blipFill>
        <p:spPr>
          <a:xfrm>
            <a:off x="2219417" y="1799780"/>
            <a:ext cx="6162782" cy="3968831"/>
          </a:xfrm>
          <a:prstGeom prst="rect">
            <a:avLst/>
          </a:prstGeom>
        </p:spPr>
      </p:pic>
    </p:spTree>
    <p:extLst>
      <p:ext uri="{BB962C8B-B14F-4D97-AF65-F5344CB8AC3E}">
        <p14:creationId xmlns:p14="http://schemas.microsoft.com/office/powerpoint/2010/main" val="2092799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Disposable income Aggregates</a:t>
            </a:r>
            <a:endParaRPr lang="en-AU" dirty="0"/>
          </a:p>
        </p:txBody>
      </p:sp>
      <p:sp>
        <p:nvSpPr>
          <p:cNvPr id="6" name="Slide Number Placeholder 5"/>
          <p:cNvSpPr>
            <a:spLocks noGrp="1"/>
          </p:cNvSpPr>
          <p:nvPr>
            <p:ph type="sldNum" sz="quarter" idx="12"/>
          </p:nvPr>
        </p:nvSpPr>
        <p:spPr/>
        <p:txBody>
          <a:bodyPr/>
          <a:lstStyle/>
          <a:p>
            <a:fld id="{4FAB73BC-B049-4115-A692-8D63A059BFB8}" type="slidenum">
              <a:rPr lang="en-US" smtClean="0"/>
              <a:t>12</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11" name="TextBox 10">
            <a:extLst>
              <a:ext uri="{FF2B5EF4-FFF2-40B4-BE49-F238E27FC236}">
                <a16:creationId xmlns:a16="http://schemas.microsoft.com/office/drawing/2014/main" id="{22613907-2AB2-4F91-B6D7-FC6E00C1499E}"/>
              </a:ext>
            </a:extLst>
          </p:cNvPr>
          <p:cNvSpPr txBox="1"/>
          <p:nvPr/>
        </p:nvSpPr>
        <p:spPr>
          <a:xfrm>
            <a:off x="834502" y="5644319"/>
            <a:ext cx="10152498" cy="1015663"/>
          </a:xfrm>
          <a:prstGeom prst="rect">
            <a:avLst/>
          </a:prstGeom>
          <a:solidFill>
            <a:schemeClr val="bg1"/>
          </a:solidFill>
        </p:spPr>
        <p:txBody>
          <a:bodyPr wrap="square" rtlCol="0">
            <a:spAutoFit/>
          </a:bodyPr>
          <a:lstStyle/>
          <a:p>
            <a:r>
              <a:rPr lang="en-GB" sz="1200" dirty="0">
                <a:solidFill>
                  <a:schemeClr val="tx2"/>
                </a:solidFill>
              </a:rPr>
              <a:t>Source:  Survey response rates for LCF derived from Barrett et al. (2015) between 1974 and 2009, and survey technical reports between 2010 and 2015. Response rates for the FRS derived from survey technical reports. Coverage rates for disposable income based on authors’ calculations.</a:t>
            </a:r>
          </a:p>
          <a:p>
            <a:r>
              <a:rPr lang="en-GB" sz="1200" dirty="0">
                <a:solidFill>
                  <a:schemeClr val="tx2"/>
                </a:solidFill>
              </a:rPr>
              <a:t>Notes:	Coverage rates describe ratios of per-capita measures of disposable income reported by the LCF and FRS to those reported by the National Accounts.  National Accounts figures based on historical series for variables QWND (disposable income of households and non-profit institutions) and EBAQ (population aggregate) reported in 2017.  LCF disposable income evaluated as described in Appendix B.2 of van de Ven and Hérault (2019).</a:t>
            </a:r>
          </a:p>
        </p:txBody>
      </p:sp>
      <p:sp>
        <p:nvSpPr>
          <p:cNvPr id="9" name="TextBox 8">
            <a:extLst>
              <a:ext uri="{FF2B5EF4-FFF2-40B4-BE49-F238E27FC236}">
                <a16:creationId xmlns:a16="http://schemas.microsoft.com/office/drawing/2014/main" id="{01F24DC1-BECC-41F7-9500-4B7181A0C4FC}"/>
              </a:ext>
            </a:extLst>
          </p:cNvPr>
          <p:cNvSpPr txBox="1"/>
          <p:nvPr/>
        </p:nvSpPr>
        <p:spPr>
          <a:xfrm>
            <a:off x="2965143" y="1430768"/>
            <a:ext cx="5450888" cy="461665"/>
          </a:xfrm>
          <a:prstGeom prst="rect">
            <a:avLst/>
          </a:prstGeom>
          <a:noFill/>
        </p:spPr>
        <p:txBody>
          <a:bodyPr wrap="square" rtlCol="0">
            <a:spAutoFit/>
          </a:bodyPr>
          <a:lstStyle/>
          <a:p>
            <a:r>
              <a:rPr lang="en-GB" sz="2400" dirty="0"/>
              <a:t>Disposable income (LCF vs NAs)</a:t>
            </a:r>
          </a:p>
        </p:txBody>
      </p:sp>
      <p:pic>
        <p:nvPicPr>
          <p:cNvPr id="3" name="Picture 2">
            <a:extLst>
              <a:ext uri="{FF2B5EF4-FFF2-40B4-BE49-F238E27FC236}">
                <a16:creationId xmlns:a16="http://schemas.microsoft.com/office/drawing/2014/main" id="{B77A96D0-9F78-46D2-A8EB-03BD9BFFF796}"/>
              </a:ext>
            </a:extLst>
          </p:cNvPr>
          <p:cNvPicPr>
            <a:picLocks noChangeAspect="1"/>
          </p:cNvPicPr>
          <p:nvPr/>
        </p:nvPicPr>
        <p:blipFill>
          <a:blip r:embed="rId4"/>
          <a:stretch>
            <a:fillRect/>
          </a:stretch>
        </p:blipFill>
        <p:spPr>
          <a:xfrm>
            <a:off x="2427450" y="1808365"/>
            <a:ext cx="5661292" cy="3835954"/>
          </a:xfrm>
          <a:prstGeom prst="rect">
            <a:avLst/>
          </a:prstGeom>
        </p:spPr>
      </p:pic>
    </p:spTree>
    <p:extLst>
      <p:ext uri="{BB962C8B-B14F-4D97-AF65-F5344CB8AC3E}">
        <p14:creationId xmlns:p14="http://schemas.microsoft.com/office/powerpoint/2010/main" val="2435303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Disposable income Aggregates</a:t>
            </a:r>
            <a:endParaRPr lang="en-AU" dirty="0"/>
          </a:p>
        </p:txBody>
      </p:sp>
      <p:sp>
        <p:nvSpPr>
          <p:cNvPr id="6" name="Slide Number Placeholder 5"/>
          <p:cNvSpPr>
            <a:spLocks noGrp="1"/>
          </p:cNvSpPr>
          <p:nvPr>
            <p:ph type="sldNum" sz="quarter" idx="12"/>
          </p:nvPr>
        </p:nvSpPr>
        <p:spPr/>
        <p:txBody>
          <a:bodyPr/>
          <a:lstStyle/>
          <a:p>
            <a:fld id="{4FAB73BC-B049-4115-A692-8D63A059BFB8}" type="slidenum">
              <a:rPr lang="en-US" smtClean="0"/>
              <a:t>13</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11" name="TextBox 10">
            <a:extLst>
              <a:ext uri="{FF2B5EF4-FFF2-40B4-BE49-F238E27FC236}">
                <a16:creationId xmlns:a16="http://schemas.microsoft.com/office/drawing/2014/main" id="{22613907-2AB2-4F91-B6D7-FC6E00C1499E}"/>
              </a:ext>
            </a:extLst>
          </p:cNvPr>
          <p:cNvSpPr txBox="1"/>
          <p:nvPr/>
        </p:nvSpPr>
        <p:spPr>
          <a:xfrm>
            <a:off x="1420427" y="5644319"/>
            <a:ext cx="9570125" cy="1200329"/>
          </a:xfrm>
          <a:prstGeom prst="rect">
            <a:avLst/>
          </a:prstGeom>
          <a:solidFill>
            <a:schemeClr val="bg1"/>
          </a:solidFill>
        </p:spPr>
        <p:txBody>
          <a:bodyPr wrap="square" rtlCol="0">
            <a:spAutoFit/>
          </a:bodyPr>
          <a:lstStyle/>
          <a:p>
            <a:r>
              <a:rPr lang="en-GB" sz="1200" dirty="0">
                <a:solidFill>
                  <a:schemeClr val="tx2"/>
                </a:solidFill>
              </a:rPr>
              <a:t>Source:  Survey response rates for LCF derived from Barrett et al. (2015) between 1974 and 2009, and survey technical reports between 2010 and 2015. Response rates for the FRS derived from survey technical reports. Coverage rates for disposable income based on authors’ calculations.</a:t>
            </a:r>
          </a:p>
          <a:p>
            <a:r>
              <a:rPr lang="en-GB" sz="1200" dirty="0">
                <a:solidFill>
                  <a:schemeClr val="tx2"/>
                </a:solidFill>
              </a:rPr>
              <a:t>Notes:	Coverage rates describe ratios of per-capita measures of disposable income reported by the LCF and FRS to those reported by the National Accounts.  National Accounts figures based on historical series for variables QWND (disposable income of households and non-profit institutions) and EBAQ (population aggregate) reported in 2017. FRS disposable income evaluated as described in Appendix B.2 of van de Ven and Hérault (2019). FRS statistics do not include Northern Ireland prior to 2002.</a:t>
            </a:r>
          </a:p>
        </p:txBody>
      </p:sp>
      <p:sp>
        <p:nvSpPr>
          <p:cNvPr id="9" name="TextBox 8">
            <a:extLst>
              <a:ext uri="{FF2B5EF4-FFF2-40B4-BE49-F238E27FC236}">
                <a16:creationId xmlns:a16="http://schemas.microsoft.com/office/drawing/2014/main" id="{01F24DC1-BECC-41F7-9500-4B7181A0C4FC}"/>
              </a:ext>
            </a:extLst>
          </p:cNvPr>
          <p:cNvSpPr txBox="1"/>
          <p:nvPr/>
        </p:nvSpPr>
        <p:spPr>
          <a:xfrm>
            <a:off x="2965143" y="1430768"/>
            <a:ext cx="5450888" cy="461665"/>
          </a:xfrm>
          <a:prstGeom prst="rect">
            <a:avLst/>
          </a:prstGeom>
          <a:noFill/>
        </p:spPr>
        <p:txBody>
          <a:bodyPr wrap="square" rtlCol="0">
            <a:spAutoFit/>
          </a:bodyPr>
          <a:lstStyle/>
          <a:p>
            <a:r>
              <a:rPr lang="en-GB" sz="2400" dirty="0"/>
              <a:t>Disposable income (FRS vs NAs)</a:t>
            </a:r>
          </a:p>
        </p:txBody>
      </p:sp>
      <p:pic>
        <p:nvPicPr>
          <p:cNvPr id="3" name="Picture 2">
            <a:extLst>
              <a:ext uri="{FF2B5EF4-FFF2-40B4-BE49-F238E27FC236}">
                <a16:creationId xmlns:a16="http://schemas.microsoft.com/office/drawing/2014/main" id="{17E280FE-3573-4E4C-9E60-6EB858BE4C21}"/>
              </a:ext>
            </a:extLst>
          </p:cNvPr>
          <p:cNvPicPr>
            <a:picLocks noChangeAspect="1"/>
          </p:cNvPicPr>
          <p:nvPr/>
        </p:nvPicPr>
        <p:blipFill>
          <a:blip r:embed="rId4"/>
          <a:stretch>
            <a:fillRect/>
          </a:stretch>
        </p:blipFill>
        <p:spPr>
          <a:xfrm>
            <a:off x="2022064" y="1877182"/>
            <a:ext cx="6278560" cy="3767137"/>
          </a:xfrm>
          <a:prstGeom prst="rect">
            <a:avLst/>
          </a:prstGeom>
        </p:spPr>
      </p:pic>
    </p:spTree>
    <p:extLst>
      <p:ext uri="{BB962C8B-B14F-4D97-AF65-F5344CB8AC3E}">
        <p14:creationId xmlns:p14="http://schemas.microsoft.com/office/powerpoint/2010/main" val="2275051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Expenditure Aggregates</a:t>
            </a:r>
            <a:endParaRPr lang="en-AU" dirty="0"/>
          </a:p>
        </p:txBody>
      </p:sp>
      <p:sp>
        <p:nvSpPr>
          <p:cNvPr id="6" name="Slide Number Placeholder 5"/>
          <p:cNvSpPr>
            <a:spLocks noGrp="1"/>
          </p:cNvSpPr>
          <p:nvPr>
            <p:ph type="sldNum" sz="quarter" idx="12"/>
          </p:nvPr>
        </p:nvSpPr>
        <p:spPr/>
        <p:txBody>
          <a:bodyPr/>
          <a:lstStyle/>
          <a:p>
            <a:fld id="{4FAB73BC-B049-4115-A692-8D63A059BFB8}" type="slidenum">
              <a:rPr lang="en-US" smtClean="0"/>
              <a:t>14</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11" name="TextBox 10">
            <a:extLst>
              <a:ext uri="{FF2B5EF4-FFF2-40B4-BE49-F238E27FC236}">
                <a16:creationId xmlns:a16="http://schemas.microsoft.com/office/drawing/2014/main" id="{22613907-2AB2-4F91-B6D7-FC6E00C1499E}"/>
              </a:ext>
            </a:extLst>
          </p:cNvPr>
          <p:cNvSpPr txBox="1"/>
          <p:nvPr/>
        </p:nvSpPr>
        <p:spPr>
          <a:xfrm>
            <a:off x="834502" y="5644319"/>
            <a:ext cx="10152498" cy="1015663"/>
          </a:xfrm>
          <a:prstGeom prst="rect">
            <a:avLst/>
          </a:prstGeom>
          <a:solidFill>
            <a:schemeClr val="bg1"/>
          </a:solidFill>
        </p:spPr>
        <p:txBody>
          <a:bodyPr wrap="square" rtlCol="0">
            <a:spAutoFit/>
          </a:bodyPr>
          <a:lstStyle/>
          <a:p>
            <a:r>
              <a:rPr lang="en-GB" sz="1200" dirty="0">
                <a:solidFill>
                  <a:schemeClr val="tx2"/>
                </a:solidFill>
              </a:rPr>
              <a:t>Source:  Survey response rates for LCF derived from Barrett et al. (2015) between 1974 and 2009, and survey technical reports between 2010 and 2015. Response rates for the FRS derived from survey technical reports. Coverage rates for disposable income based on authors’ calculations.</a:t>
            </a:r>
          </a:p>
          <a:p>
            <a:r>
              <a:rPr lang="en-GB" sz="1200" dirty="0">
                <a:solidFill>
                  <a:schemeClr val="tx2"/>
                </a:solidFill>
              </a:rPr>
              <a:t>Notes:	Coverage rates describe ratios of per-capita measures of total expenditure reported by the LCF to those reported by the National Accounts.  National Accounts figures based on historical series for variables ABPB (Household final consumption expenditure) and EBAQ (population aggregate) reported in 2017.  LCF statistics based on measures of aggregate household consumption, reported as p550tp, p508 or p378 (depending on year). </a:t>
            </a:r>
          </a:p>
        </p:txBody>
      </p:sp>
      <p:sp>
        <p:nvSpPr>
          <p:cNvPr id="9" name="TextBox 8">
            <a:extLst>
              <a:ext uri="{FF2B5EF4-FFF2-40B4-BE49-F238E27FC236}">
                <a16:creationId xmlns:a16="http://schemas.microsoft.com/office/drawing/2014/main" id="{01F24DC1-BECC-41F7-9500-4B7181A0C4FC}"/>
              </a:ext>
            </a:extLst>
          </p:cNvPr>
          <p:cNvSpPr txBox="1"/>
          <p:nvPr/>
        </p:nvSpPr>
        <p:spPr>
          <a:xfrm>
            <a:off x="2894120" y="1430768"/>
            <a:ext cx="5450888" cy="461665"/>
          </a:xfrm>
          <a:prstGeom prst="rect">
            <a:avLst/>
          </a:prstGeom>
          <a:noFill/>
        </p:spPr>
        <p:txBody>
          <a:bodyPr wrap="square" rtlCol="0">
            <a:spAutoFit/>
          </a:bodyPr>
          <a:lstStyle/>
          <a:p>
            <a:r>
              <a:rPr lang="en-GB" sz="2400" dirty="0"/>
              <a:t>Total household expenditure (LCF vs NAs)</a:t>
            </a:r>
          </a:p>
        </p:txBody>
      </p:sp>
      <p:pic>
        <p:nvPicPr>
          <p:cNvPr id="4" name="Picture 3">
            <a:extLst>
              <a:ext uri="{FF2B5EF4-FFF2-40B4-BE49-F238E27FC236}">
                <a16:creationId xmlns:a16="http://schemas.microsoft.com/office/drawing/2014/main" id="{301FC15B-41AE-4859-B61D-C4539DF461A0}"/>
              </a:ext>
            </a:extLst>
          </p:cNvPr>
          <p:cNvPicPr>
            <a:picLocks noChangeAspect="1"/>
          </p:cNvPicPr>
          <p:nvPr/>
        </p:nvPicPr>
        <p:blipFill>
          <a:blip r:embed="rId4"/>
          <a:stretch>
            <a:fillRect/>
          </a:stretch>
        </p:blipFill>
        <p:spPr>
          <a:xfrm>
            <a:off x="2285042" y="1892432"/>
            <a:ext cx="5616083" cy="3812129"/>
          </a:xfrm>
          <a:prstGeom prst="rect">
            <a:avLst/>
          </a:prstGeom>
        </p:spPr>
      </p:pic>
    </p:spTree>
    <p:extLst>
      <p:ext uri="{BB962C8B-B14F-4D97-AF65-F5344CB8AC3E}">
        <p14:creationId xmlns:p14="http://schemas.microsoft.com/office/powerpoint/2010/main" val="1027359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Aggregate Savings rates</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15</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11" name="TextBox 10">
            <a:extLst>
              <a:ext uri="{FF2B5EF4-FFF2-40B4-BE49-F238E27FC236}">
                <a16:creationId xmlns:a16="http://schemas.microsoft.com/office/drawing/2014/main" id="{22613907-2AB2-4F91-B6D7-FC6E00C1499E}"/>
              </a:ext>
            </a:extLst>
          </p:cNvPr>
          <p:cNvSpPr txBox="1"/>
          <p:nvPr/>
        </p:nvSpPr>
        <p:spPr>
          <a:xfrm>
            <a:off x="834502" y="5644319"/>
            <a:ext cx="10152498" cy="646331"/>
          </a:xfrm>
          <a:prstGeom prst="rect">
            <a:avLst/>
          </a:prstGeom>
          <a:solidFill>
            <a:schemeClr val="bg1"/>
          </a:solidFill>
        </p:spPr>
        <p:txBody>
          <a:bodyPr wrap="square" rtlCol="0">
            <a:spAutoFit/>
          </a:bodyPr>
          <a:lstStyle/>
          <a:p>
            <a:r>
              <a:rPr lang="en-GB" sz="1200" dirty="0">
                <a:solidFill>
                  <a:schemeClr val="tx2"/>
                </a:solidFill>
              </a:rPr>
              <a:t>Source:  Survey response rates for LCF derived from Barrett et al. (2015) between 1974 and 2009, and survey technical reports between 2010 and 2015. Response rates for the FRS derived from survey technical reports. Coverage rates for disposable income based on authors’ calculations.</a:t>
            </a:r>
          </a:p>
          <a:p>
            <a:r>
              <a:rPr lang="en-GB" sz="1200" dirty="0">
                <a:solidFill>
                  <a:schemeClr val="tx2"/>
                </a:solidFill>
              </a:rPr>
              <a:t>Notes:	Savings rates represent ratios of aggregate disposable income in excess of consumption to disposable income for each series.</a:t>
            </a:r>
          </a:p>
        </p:txBody>
      </p:sp>
      <p:sp>
        <p:nvSpPr>
          <p:cNvPr id="9" name="TextBox 8">
            <a:extLst>
              <a:ext uri="{FF2B5EF4-FFF2-40B4-BE49-F238E27FC236}">
                <a16:creationId xmlns:a16="http://schemas.microsoft.com/office/drawing/2014/main" id="{01F24DC1-BECC-41F7-9500-4B7181A0C4FC}"/>
              </a:ext>
            </a:extLst>
          </p:cNvPr>
          <p:cNvSpPr txBox="1"/>
          <p:nvPr/>
        </p:nvSpPr>
        <p:spPr>
          <a:xfrm>
            <a:off x="2248771" y="1408242"/>
            <a:ext cx="6880193" cy="461665"/>
          </a:xfrm>
          <a:prstGeom prst="rect">
            <a:avLst/>
          </a:prstGeom>
          <a:noFill/>
        </p:spPr>
        <p:txBody>
          <a:bodyPr wrap="square" rtlCol="0">
            <a:spAutoFit/>
          </a:bodyPr>
          <a:lstStyle/>
          <a:p>
            <a:r>
              <a:rPr lang="en-GB" sz="2400" dirty="0"/>
              <a:t>Savings rates out of disposable income (LCF vs NAs)</a:t>
            </a:r>
          </a:p>
        </p:txBody>
      </p:sp>
      <p:pic>
        <p:nvPicPr>
          <p:cNvPr id="3" name="Picture 2">
            <a:extLst>
              <a:ext uri="{FF2B5EF4-FFF2-40B4-BE49-F238E27FC236}">
                <a16:creationId xmlns:a16="http://schemas.microsoft.com/office/drawing/2014/main" id="{89EE09C3-8690-414F-815D-086E475C9BC1}"/>
              </a:ext>
            </a:extLst>
          </p:cNvPr>
          <p:cNvPicPr>
            <a:picLocks noChangeAspect="1"/>
          </p:cNvPicPr>
          <p:nvPr/>
        </p:nvPicPr>
        <p:blipFill>
          <a:blip r:embed="rId4"/>
          <a:stretch>
            <a:fillRect/>
          </a:stretch>
        </p:blipFill>
        <p:spPr>
          <a:xfrm>
            <a:off x="2437140" y="1826905"/>
            <a:ext cx="5794398" cy="3860671"/>
          </a:xfrm>
          <a:prstGeom prst="rect">
            <a:avLst/>
          </a:prstGeom>
        </p:spPr>
      </p:pic>
    </p:spTree>
    <p:extLst>
      <p:ext uri="{BB962C8B-B14F-4D97-AF65-F5344CB8AC3E}">
        <p14:creationId xmlns:p14="http://schemas.microsoft.com/office/powerpoint/2010/main" val="1471735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Summary</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16</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9" name="Content Placeholder 2">
            <a:extLst>
              <a:ext uri="{FF2B5EF4-FFF2-40B4-BE49-F238E27FC236}">
                <a16:creationId xmlns:a16="http://schemas.microsoft.com/office/drawing/2014/main" id="{CAFF241C-8025-4E5B-8377-33C48D69D061}"/>
              </a:ext>
            </a:extLst>
          </p:cNvPr>
          <p:cNvSpPr txBox="1">
            <a:spLocks/>
          </p:cNvSpPr>
          <p:nvPr/>
        </p:nvSpPr>
        <p:spPr>
          <a:xfrm>
            <a:off x="1149292" y="1436465"/>
            <a:ext cx="9837707" cy="4826204"/>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6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r>
              <a:rPr lang="en-AU" dirty="0"/>
              <a:t>The UK context is interesting as there exists a relatively long time-series of publicly available micro data for analysis</a:t>
            </a:r>
          </a:p>
          <a:p>
            <a:pPr lvl="1"/>
            <a:r>
              <a:rPr lang="en-AU" dirty="0"/>
              <a:t>Complemented by breadth of data coverage (e.g. WAS) and convenient terms of access (UK Data Service)</a:t>
            </a:r>
          </a:p>
          <a:p>
            <a:r>
              <a:rPr lang="en-AU" dirty="0"/>
              <a:t>The value of </a:t>
            </a:r>
            <a:r>
              <a:rPr lang="en-AU"/>
              <a:t>this resource </a:t>
            </a:r>
            <a:r>
              <a:rPr lang="en-AU" dirty="0"/>
              <a:t>has been reduced by (recent) limitations imposed on data access</a:t>
            </a:r>
          </a:p>
          <a:p>
            <a:pPr lvl="1"/>
            <a:r>
              <a:rPr lang="en-AU" dirty="0"/>
              <a:t>Especially for microsimulation purposes</a:t>
            </a:r>
          </a:p>
          <a:p>
            <a:r>
              <a:rPr lang="en-AU" dirty="0"/>
              <a:t>The relatively long time-series raises thorny issues concerning measurement errors, and how those errors vary through time</a:t>
            </a:r>
          </a:p>
          <a:p>
            <a:endParaRPr lang="en-AU" dirty="0"/>
          </a:p>
        </p:txBody>
      </p:sp>
    </p:spTree>
    <p:extLst>
      <p:ext uri="{BB962C8B-B14F-4D97-AF65-F5344CB8AC3E}">
        <p14:creationId xmlns:p14="http://schemas.microsoft.com/office/powerpoint/2010/main" val="3403904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Aggregate Savings rates</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17</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11" name="TextBox 10">
            <a:extLst>
              <a:ext uri="{FF2B5EF4-FFF2-40B4-BE49-F238E27FC236}">
                <a16:creationId xmlns:a16="http://schemas.microsoft.com/office/drawing/2014/main" id="{22613907-2AB2-4F91-B6D7-FC6E00C1499E}"/>
              </a:ext>
            </a:extLst>
          </p:cNvPr>
          <p:cNvSpPr txBox="1"/>
          <p:nvPr/>
        </p:nvSpPr>
        <p:spPr>
          <a:xfrm>
            <a:off x="834502" y="5644319"/>
            <a:ext cx="10152498" cy="646331"/>
          </a:xfrm>
          <a:prstGeom prst="rect">
            <a:avLst/>
          </a:prstGeom>
          <a:solidFill>
            <a:schemeClr val="bg1"/>
          </a:solidFill>
        </p:spPr>
        <p:txBody>
          <a:bodyPr wrap="square" rtlCol="0">
            <a:spAutoFit/>
          </a:bodyPr>
          <a:lstStyle/>
          <a:p>
            <a:r>
              <a:rPr lang="en-GB" sz="1200" dirty="0">
                <a:solidFill>
                  <a:schemeClr val="tx2"/>
                </a:solidFill>
              </a:rPr>
              <a:t>Source:  Survey response rates for LCF derived from Barrett et al. (2015) between 1974 and 2009, and survey technical reports between 2010 and 2015. Response rates for the FRS derived from survey technical reports. Coverage rates for disposable income based on authors’ calculations.</a:t>
            </a:r>
          </a:p>
          <a:p>
            <a:r>
              <a:rPr lang="en-GB" sz="1200" dirty="0">
                <a:solidFill>
                  <a:schemeClr val="tx2"/>
                </a:solidFill>
              </a:rPr>
              <a:t>Notes:	Savings rates represent ratios of aggregate disposable income in excess of consumption to disposable income for each series.</a:t>
            </a:r>
          </a:p>
        </p:txBody>
      </p:sp>
      <p:sp>
        <p:nvSpPr>
          <p:cNvPr id="9" name="TextBox 8">
            <a:extLst>
              <a:ext uri="{FF2B5EF4-FFF2-40B4-BE49-F238E27FC236}">
                <a16:creationId xmlns:a16="http://schemas.microsoft.com/office/drawing/2014/main" id="{01F24DC1-BECC-41F7-9500-4B7181A0C4FC}"/>
              </a:ext>
            </a:extLst>
          </p:cNvPr>
          <p:cNvSpPr txBox="1"/>
          <p:nvPr/>
        </p:nvSpPr>
        <p:spPr>
          <a:xfrm>
            <a:off x="2248771" y="1408242"/>
            <a:ext cx="6880193" cy="461665"/>
          </a:xfrm>
          <a:prstGeom prst="rect">
            <a:avLst/>
          </a:prstGeom>
          <a:noFill/>
        </p:spPr>
        <p:txBody>
          <a:bodyPr wrap="square" rtlCol="0">
            <a:spAutoFit/>
          </a:bodyPr>
          <a:lstStyle/>
          <a:p>
            <a:r>
              <a:rPr lang="en-GB" sz="2400" dirty="0"/>
              <a:t>Savings rates out of disposable income (LCF vs NAs)</a:t>
            </a:r>
          </a:p>
        </p:txBody>
      </p:sp>
      <p:pic>
        <p:nvPicPr>
          <p:cNvPr id="4" name="Picture 3">
            <a:extLst>
              <a:ext uri="{FF2B5EF4-FFF2-40B4-BE49-F238E27FC236}">
                <a16:creationId xmlns:a16="http://schemas.microsoft.com/office/drawing/2014/main" id="{B4920CC4-DB1B-496E-B004-932F684CF91A}"/>
              </a:ext>
            </a:extLst>
          </p:cNvPr>
          <p:cNvPicPr>
            <a:picLocks noChangeAspect="1"/>
          </p:cNvPicPr>
          <p:nvPr/>
        </p:nvPicPr>
        <p:blipFill>
          <a:blip r:embed="rId4"/>
          <a:stretch>
            <a:fillRect/>
          </a:stretch>
        </p:blipFill>
        <p:spPr>
          <a:xfrm>
            <a:off x="2498310" y="1850988"/>
            <a:ext cx="6149641" cy="3812250"/>
          </a:xfrm>
          <a:prstGeom prst="rect">
            <a:avLst/>
          </a:prstGeom>
        </p:spPr>
      </p:pic>
    </p:spTree>
    <p:extLst>
      <p:ext uri="{BB962C8B-B14F-4D97-AF65-F5344CB8AC3E}">
        <p14:creationId xmlns:p14="http://schemas.microsoft.com/office/powerpoint/2010/main" val="1464419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Outline</a:t>
            </a:r>
            <a:endParaRPr lang="en-AU" dirty="0"/>
          </a:p>
        </p:txBody>
      </p:sp>
      <p:sp>
        <p:nvSpPr>
          <p:cNvPr id="3" name="Content Placeholder 2"/>
          <p:cNvSpPr>
            <a:spLocks noGrp="1"/>
          </p:cNvSpPr>
          <p:nvPr>
            <p:ph idx="1"/>
          </p:nvPr>
        </p:nvSpPr>
        <p:spPr/>
        <p:txBody>
          <a:bodyPr>
            <a:normAutofit lnSpcReduction="10000"/>
          </a:bodyPr>
          <a:lstStyle/>
          <a:p>
            <a:r>
              <a:rPr lang="en-GB" dirty="0"/>
              <a:t>Microsimulation at the NIESR</a:t>
            </a:r>
          </a:p>
          <a:p>
            <a:r>
              <a:rPr lang="en-GB" dirty="0"/>
              <a:t>Model parameterisation</a:t>
            </a:r>
          </a:p>
          <a:p>
            <a:pPr lvl="1"/>
            <a:r>
              <a:rPr lang="en-GB" dirty="0"/>
              <a:t>The challenge</a:t>
            </a:r>
          </a:p>
          <a:p>
            <a:pPr lvl="1"/>
            <a:r>
              <a:rPr lang="en-GB" dirty="0"/>
              <a:t>Implemented approach</a:t>
            </a:r>
          </a:p>
          <a:p>
            <a:pPr lvl="1"/>
            <a:r>
              <a:rPr lang="en-GB" dirty="0"/>
              <a:t>Motivation </a:t>
            </a:r>
          </a:p>
          <a:p>
            <a:r>
              <a:rPr lang="en-GB" dirty="0"/>
              <a:t>Comparability of pseudo panel data through time</a:t>
            </a:r>
          </a:p>
          <a:p>
            <a:pPr lvl="1"/>
            <a:r>
              <a:rPr lang="en-GB" dirty="0"/>
              <a:t>Income</a:t>
            </a:r>
          </a:p>
          <a:p>
            <a:pPr lvl="1"/>
            <a:r>
              <a:rPr lang="en-GB" dirty="0"/>
              <a:t>Consumption</a:t>
            </a:r>
          </a:p>
          <a:p>
            <a:pPr lvl="1"/>
            <a:r>
              <a:rPr lang="en-GB" dirty="0"/>
              <a:t>Savings rates</a:t>
            </a:r>
          </a:p>
          <a:p>
            <a:r>
              <a:rPr lang="en-GB" dirty="0"/>
              <a:t>Summary</a:t>
            </a:r>
          </a:p>
          <a:p>
            <a:pPr lvl="1"/>
            <a:endParaRPr lang="en-GB" dirty="0"/>
          </a:p>
          <a:p>
            <a:endParaRPr lang="en-GB"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2</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Tree>
    <p:extLst>
      <p:ext uri="{BB962C8B-B14F-4D97-AF65-F5344CB8AC3E}">
        <p14:creationId xmlns:p14="http://schemas.microsoft.com/office/powerpoint/2010/main" val="411892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Microsimulation at the </a:t>
            </a:r>
            <a:r>
              <a:rPr lang="en-GB" dirty="0" err="1"/>
              <a:t>Niesr</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3</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10" name="Content Placeholder 2">
            <a:extLst>
              <a:ext uri="{FF2B5EF4-FFF2-40B4-BE49-F238E27FC236}">
                <a16:creationId xmlns:a16="http://schemas.microsoft.com/office/drawing/2014/main" id="{18DF60D0-8DC6-42DE-AEE0-AF2D242621FA}"/>
              </a:ext>
            </a:extLst>
          </p:cNvPr>
          <p:cNvSpPr>
            <a:spLocks noGrp="1"/>
          </p:cNvSpPr>
          <p:nvPr>
            <p:ph idx="1"/>
          </p:nvPr>
        </p:nvSpPr>
        <p:spPr>
          <a:xfrm>
            <a:off x="1203325" y="1655116"/>
            <a:ext cx="9783763" cy="4581525"/>
          </a:xfrm>
        </p:spPr>
        <p:txBody>
          <a:bodyPr>
            <a:normAutofit fontScale="92500" lnSpcReduction="10000"/>
          </a:bodyPr>
          <a:lstStyle/>
          <a:p>
            <a:r>
              <a:rPr lang="en-AU" dirty="0"/>
              <a:t>A </a:t>
            </a:r>
            <a:r>
              <a:rPr lang="en-GB" dirty="0"/>
              <a:t>Structural </a:t>
            </a:r>
            <a:r>
              <a:rPr lang="en-AU" dirty="0"/>
              <a:t>Dynamic Microsimulation model to project the two principal economic margins of decision making:</a:t>
            </a:r>
          </a:p>
          <a:p>
            <a:pPr lvl="1"/>
            <a:r>
              <a:rPr lang="en-AU" dirty="0"/>
              <a:t>labour / leisure</a:t>
            </a:r>
          </a:p>
          <a:p>
            <a:pPr lvl="1"/>
            <a:r>
              <a:rPr lang="en-AU" dirty="0"/>
              <a:t>consumption / savings</a:t>
            </a:r>
          </a:p>
          <a:p>
            <a:r>
              <a:rPr lang="en-AU" dirty="0"/>
              <a:t>Model designed to simulate panel data for each individual in a reference population described by survey data</a:t>
            </a:r>
          </a:p>
          <a:p>
            <a:r>
              <a:rPr lang="en-GB" dirty="0"/>
              <a:t>Core set of simulated characteristics:</a:t>
            </a:r>
            <a:endParaRPr lang="en-AU" dirty="0"/>
          </a:p>
          <a:p>
            <a:pPr>
              <a:buFontTx/>
              <a:buChar char="-"/>
              <a:tabLst>
                <a:tab pos="3316288" algn="l"/>
                <a:tab pos="6640513" algn="l"/>
              </a:tabLst>
            </a:pPr>
            <a:r>
              <a:rPr lang="en-GB" sz="2600" dirty="0"/>
              <a:t>age	- relationship status	- children</a:t>
            </a:r>
          </a:p>
          <a:p>
            <a:pPr>
              <a:buFontTx/>
              <a:buChar char="-"/>
              <a:tabLst>
                <a:tab pos="3316288" algn="l"/>
                <a:tab pos="6640513" algn="l"/>
              </a:tabLst>
            </a:pPr>
            <a:r>
              <a:rPr lang="en-GB" sz="2600" dirty="0"/>
              <a:t>wage potential	- pension wealth	- </a:t>
            </a:r>
            <a:r>
              <a:rPr lang="en-GB" sz="2600" dirty="0" err="1"/>
              <a:t>nonpension</a:t>
            </a:r>
            <a:r>
              <a:rPr lang="en-GB" sz="2600" dirty="0"/>
              <a:t> wealth</a:t>
            </a:r>
          </a:p>
          <a:p>
            <a:pPr>
              <a:buFontTx/>
              <a:buChar char="-"/>
              <a:tabLst>
                <a:tab pos="3316288" algn="l"/>
                <a:tab pos="6640513" algn="l"/>
              </a:tabLst>
            </a:pPr>
            <a:r>
              <a:rPr lang="en-GB" sz="2600" dirty="0"/>
              <a:t>retirement	- migration status	- time of death</a:t>
            </a:r>
          </a:p>
          <a:p>
            <a:endParaRPr lang="en-AU" dirty="0"/>
          </a:p>
          <a:p>
            <a:endParaRPr lang="en-AU" dirty="0"/>
          </a:p>
        </p:txBody>
      </p:sp>
    </p:spTree>
    <p:extLst>
      <p:ext uri="{BB962C8B-B14F-4D97-AF65-F5344CB8AC3E}">
        <p14:creationId xmlns:p14="http://schemas.microsoft.com/office/powerpoint/2010/main" val="2235212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Microsimulation at the </a:t>
            </a:r>
            <a:r>
              <a:rPr lang="en-GB" dirty="0" err="1"/>
              <a:t>Niesr</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4</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3">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4"/>
          <a:stretch>
            <a:fillRect/>
          </a:stretch>
        </p:blipFill>
        <p:spPr>
          <a:xfrm>
            <a:off x="10986999" y="4047936"/>
            <a:ext cx="660504" cy="581305"/>
          </a:xfrm>
          <a:prstGeom prst="rect">
            <a:avLst/>
          </a:prstGeom>
        </p:spPr>
      </p:pic>
      <p:sp>
        <p:nvSpPr>
          <p:cNvPr id="9" name="Content Placeholder 2">
            <a:extLst>
              <a:ext uri="{FF2B5EF4-FFF2-40B4-BE49-F238E27FC236}">
                <a16:creationId xmlns:a16="http://schemas.microsoft.com/office/drawing/2014/main" id="{59F992D0-F003-48C7-B029-24B9950EEE75}"/>
              </a:ext>
            </a:extLst>
          </p:cNvPr>
          <p:cNvSpPr>
            <a:spLocks noGrp="1"/>
          </p:cNvSpPr>
          <p:nvPr>
            <p:ph idx="1"/>
          </p:nvPr>
        </p:nvSpPr>
        <p:spPr>
          <a:xfrm>
            <a:off x="1203325" y="1533149"/>
            <a:ext cx="9783763" cy="4581525"/>
          </a:xfrm>
        </p:spPr>
        <p:txBody>
          <a:bodyPr>
            <a:normAutofit lnSpcReduction="10000"/>
          </a:bodyPr>
          <a:lstStyle/>
          <a:p>
            <a:r>
              <a:rPr lang="en-GB" dirty="0"/>
              <a:t>Objective function:</a:t>
            </a:r>
          </a:p>
          <a:p>
            <a:endParaRPr lang="en-GB" dirty="0"/>
          </a:p>
          <a:p>
            <a:endParaRPr lang="en-GB" dirty="0"/>
          </a:p>
          <a:p>
            <a:endParaRPr lang="en-GB" dirty="0"/>
          </a:p>
          <a:p>
            <a:endParaRPr lang="en-AU" dirty="0"/>
          </a:p>
          <a:p>
            <a:endParaRPr lang="en-AU" dirty="0"/>
          </a:p>
          <a:p>
            <a:r>
              <a:rPr lang="en-AU" dirty="0"/>
              <a:t>Uncertainty taken into account</a:t>
            </a:r>
          </a:p>
          <a:p>
            <a:pPr lvl="1"/>
            <a:r>
              <a:rPr lang="en-AU" dirty="0"/>
              <a:t>Based on Dynamic Programming methods</a:t>
            </a:r>
          </a:p>
          <a:p>
            <a:r>
              <a:rPr lang="en-AU" dirty="0"/>
              <a:t>Van de Ven, J. (2017), </a:t>
            </a:r>
            <a:r>
              <a:rPr lang="en-AU" i="1" dirty="0"/>
              <a:t>Economic Modelling</a:t>
            </a:r>
            <a:r>
              <a:rPr lang="en-AU" dirty="0"/>
              <a:t>, 63, pp. 161-74.</a:t>
            </a:r>
          </a:p>
          <a:p>
            <a:endParaRPr lang="en-GB" dirty="0"/>
          </a:p>
        </p:txBody>
      </p:sp>
      <p:graphicFrame>
        <p:nvGraphicFramePr>
          <p:cNvPr id="11" name="Object 10">
            <a:extLst>
              <a:ext uri="{FF2B5EF4-FFF2-40B4-BE49-F238E27FC236}">
                <a16:creationId xmlns:a16="http://schemas.microsoft.com/office/drawing/2014/main" id="{5D651C34-D9C8-4BF9-BD0D-0FF421555D20}"/>
              </a:ext>
            </a:extLst>
          </p:cNvPr>
          <p:cNvGraphicFramePr>
            <a:graphicFrameLocks noChangeAspect="1"/>
          </p:cNvGraphicFramePr>
          <p:nvPr>
            <p:extLst>
              <p:ext uri="{D42A27DB-BD31-4B8C-83A1-F6EECF244321}">
                <p14:modId xmlns:p14="http://schemas.microsoft.com/office/powerpoint/2010/main" val="879430121"/>
              </p:ext>
            </p:extLst>
          </p:nvPr>
        </p:nvGraphicFramePr>
        <p:xfrm>
          <a:off x="1579865" y="1665979"/>
          <a:ext cx="7848600" cy="2030412"/>
        </p:xfrm>
        <a:graphic>
          <a:graphicData uri="http://schemas.openxmlformats.org/presentationml/2006/ole">
            <mc:AlternateContent xmlns:mc="http://schemas.openxmlformats.org/markup-compatibility/2006">
              <mc:Choice xmlns:v="urn:schemas-microsoft-com:vml" Requires="v">
                <p:oleObj spid="_x0000_s11312" name="Equation" r:id="rId5" imgW="4127500" imgH="1066800" progId="Equation.DSMT4">
                  <p:embed/>
                </p:oleObj>
              </mc:Choice>
              <mc:Fallback>
                <p:oleObj name="Equation" r:id="rId5" imgW="4127500" imgH="1066800" progId="Equation.DSMT4">
                  <p:embed/>
                  <p:pic>
                    <p:nvPicPr>
                      <p:cNvPr id="10" name="Object 9">
                        <a:extLst>
                          <a:ext uri="{FF2B5EF4-FFF2-40B4-BE49-F238E27FC236}">
                            <a16:creationId xmlns:a16="http://schemas.microsoft.com/office/drawing/2014/main" id="{CC9C8E6A-3D09-4CA4-AD87-D0DCA71D5C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9865" y="1665979"/>
                        <a:ext cx="7848600" cy="2030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11">
            <a:extLst>
              <a:ext uri="{FF2B5EF4-FFF2-40B4-BE49-F238E27FC236}">
                <a16:creationId xmlns:a16="http://schemas.microsoft.com/office/drawing/2014/main" id="{797EEB69-F601-4B9B-A036-64D4B66ADAE6}"/>
              </a:ext>
            </a:extLst>
          </p:cNvPr>
          <p:cNvGraphicFramePr>
            <a:graphicFrameLocks/>
          </p:cNvGraphicFramePr>
          <p:nvPr>
            <p:extLst>
              <p:ext uri="{D42A27DB-BD31-4B8C-83A1-F6EECF244321}">
                <p14:modId xmlns:p14="http://schemas.microsoft.com/office/powerpoint/2010/main" val="2727692563"/>
              </p:ext>
            </p:extLst>
          </p:nvPr>
        </p:nvGraphicFramePr>
        <p:xfrm>
          <a:off x="1786854" y="3758881"/>
          <a:ext cx="4189322" cy="726907"/>
        </p:xfrm>
        <a:graphic>
          <a:graphicData uri="http://schemas.openxmlformats.org/presentationml/2006/ole">
            <mc:AlternateContent xmlns:mc="http://schemas.openxmlformats.org/markup-compatibility/2006">
              <mc:Choice xmlns:v="urn:schemas-microsoft-com:vml" Requires="v">
                <p:oleObj spid="_x0000_s11313" name="Equation" r:id="rId7" imgW="2171610" imgH="362040" progId="Equation.DSMT4">
                  <p:embed/>
                </p:oleObj>
              </mc:Choice>
              <mc:Fallback>
                <p:oleObj name="Equation" r:id="rId7" imgW="2171610" imgH="362040" progId="Equation.DSMT4">
                  <p:embed/>
                  <p:pic>
                    <p:nvPicPr>
                      <p:cNvPr id="11" name="Object 10">
                        <a:extLst>
                          <a:ext uri="{FF2B5EF4-FFF2-40B4-BE49-F238E27FC236}">
                            <a16:creationId xmlns:a16="http://schemas.microsoft.com/office/drawing/2014/main" id="{0C4DF093-2AB8-41AE-9892-E19AA4EAF080}"/>
                          </a:ext>
                        </a:extLst>
                      </p:cNvPr>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86854" y="3758881"/>
                        <a:ext cx="4189322" cy="726907"/>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913638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Challenge of Model parameterisation</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5</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9" name="Content Placeholder 2">
            <a:extLst>
              <a:ext uri="{FF2B5EF4-FFF2-40B4-BE49-F238E27FC236}">
                <a16:creationId xmlns:a16="http://schemas.microsoft.com/office/drawing/2014/main" id="{CAFF241C-8025-4E5B-8377-33C48D69D061}"/>
              </a:ext>
            </a:extLst>
          </p:cNvPr>
          <p:cNvSpPr txBox="1">
            <a:spLocks/>
          </p:cNvSpPr>
          <p:nvPr/>
        </p:nvSpPr>
        <p:spPr>
          <a:xfrm>
            <a:off x="1149292" y="1480854"/>
            <a:ext cx="9837707" cy="4826204"/>
          </a:xfrm>
          <a:prstGeom prst="rect">
            <a:avLst/>
          </a:prstGeom>
        </p:spPr>
        <p:txBody>
          <a:bodyPr vert="horz" lIns="91440" tIns="45720" rIns="91440" bIns="45720" rtlCol="0">
            <a:normAutofit lnSpcReduction="10000"/>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6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r>
              <a:rPr lang="en-GB" i="1" dirty="0"/>
              <a:t>The model is designed to explore aspects of medium to long-term planning – savings, and retirement. The challenge is to design a coherent strategy to parameterise this model</a:t>
            </a:r>
          </a:p>
          <a:p>
            <a:pPr lvl="1"/>
            <a:endParaRPr lang="en-GB" dirty="0"/>
          </a:p>
          <a:p>
            <a:pPr lvl="1"/>
            <a:r>
              <a:rPr lang="en-GB" dirty="0"/>
              <a:t>The focus of our model on medium term planning suggests the use of extended time-series data for parameterisation.</a:t>
            </a:r>
          </a:p>
          <a:p>
            <a:pPr lvl="1"/>
            <a:r>
              <a:rPr lang="en-GB" dirty="0"/>
              <a:t>This research avenue has not been fully pursued due to: </a:t>
            </a:r>
          </a:p>
          <a:p>
            <a:pPr lvl="2"/>
            <a:r>
              <a:rPr lang="en-GB" dirty="0"/>
              <a:t>persistent questions concerning data comparability</a:t>
            </a:r>
          </a:p>
          <a:p>
            <a:pPr lvl="2"/>
            <a:r>
              <a:rPr lang="en-GB" dirty="0"/>
              <a:t>difficulties associated with capturing the evolving policy context, including measures of uncertainty</a:t>
            </a:r>
          </a:p>
          <a:p>
            <a:r>
              <a:rPr lang="en-GB" dirty="0"/>
              <a:t>Van de Ven, J. (2017), </a:t>
            </a:r>
            <a:r>
              <a:rPr lang="en-GB" i="1" dirty="0"/>
              <a:t>International Journal of Microsimulation</a:t>
            </a:r>
            <a:r>
              <a:rPr lang="en-GB" dirty="0"/>
              <a:t>, 10, pp. 135-166</a:t>
            </a:r>
          </a:p>
          <a:p>
            <a:pPr lvl="1"/>
            <a:endParaRPr lang="en-AU" dirty="0"/>
          </a:p>
        </p:txBody>
      </p:sp>
    </p:spTree>
    <p:extLst>
      <p:ext uri="{BB962C8B-B14F-4D97-AF65-F5344CB8AC3E}">
        <p14:creationId xmlns:p14="http://schemas.microsoft.com/office/powerpoint/2010/main" val="80521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Parameterisation method Adopted</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6</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9" name="Content Placeholder 2">
            <a:extLst>
              <a:ext uri="{FF2B5EF4-FFF2-40B4-BE49-F238E27FC236}">
                <a16:creationId xmlns:a16="http://schemas.microsoft.com/office/drawing/2014/main" id="{CAFF241C-8025-4E5B-8377-33C48D69D061}"/>
              </a:ext>
            </a:extLst>
          </p:cNvPr>
          <p:cNvSpPr txBox="1">
            <a:spLocks/>
          </p:cNvSpPr>
          <p:nvPr/>
        </p:nvSpPr>
        <p:spPr>
          <a:xfrm>
            <a:off x="1149292" y="1436464"/>
            <a:ext cx="9837707" cy="5200555"/>
          </a:xfrm>
          <a:prstGeom prst="rect">
            <a:avLst/>
          </a:prstGeom>
        </p:spPr>
        <p:txBody>
          <a:bodyPr vert="horz" lIns="91440" tIns="45720" rIns="91440" bIns="45720" rtlCol="0">
            <a:normAutofit fontScale="92500" lnSpcReduction="10000"/>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6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r>
              <a:rPr lang="en-GB" dirty="0"/>
              <a:t>Parameters partitioned into two sets:</a:t>
            </a:r>
          </a:p>
          <a:p>
            <a:pPr lvl="1"/>
            <a:r>
              <a:rPr lang="en-GB" dirty="0"/>
              <a:t>observable</a:t>
            </a:r>
          </a:p>
          <a:p>
            <a:pPr lvl="2"/>
            <a:r>
              <a:rPr lang="en-GB" dirty="0"/>
              <a:t>marital rates, divorce rates, fertility rates, mortality rates</a:t>
            </a:r>
          </a:p>
          <a:p>
            <a:pPr lvl="1"/>
            <a:r>
              <a:rPr lang="en-GB" dirty="0"/>
              <a:t>unobservable</a:t>
            </a:r>
          </a:p>
          <a:p>
            <a:pPr lvl="2"/>
            <a:r>
              <a:rPr lang="en-GB" dirty="0"/>
              <a:t>preference parameters, dynamics of wage potential (Heckman selection)</a:t>
            </a:r>
          </a:p>
          <a:p>
            <a:r>
              <a:rPr lang="en-GB" dirty="0"/>
              <a:t>Observable model parameters </a:t>
            </a:r>
          </a:p>
          <a:p>
            <a:pPr lvl="1"/>
            <a:r>
              <a:rPr lang="en-GB" dirty="0"/>
              <a:t>based on time-series survey data and official projections </a:t>
            </a:r>
          </a:p>
          <a:p>
            <a:r>
              <a:rPr lang="en-GB" dirty="0"/>
              <a:t>Preference parameters </a:t>
            </a:r>
          </a:p>
          <a:p>
            <a:pPr lvl="1"/>
            <a:r>
              <a:rPr lang="en-GB" dirty="0"/>
              <a:t>adjusted to match simulated consumption and employment behaviour to moments described by data for a single population cross-section</a:t>
            </a:r>
          </a:p>
          <a:p>
            <a:r>
              <a:rPr lang="en-GB" dirty="0"/>
              <a:t>Wage parameters</a:t>
            </a:r>
          </a:p>
          <a:p>
            <a:pPr lvl="1"/>
            <a:r>
              <a:rPr lang="en-GB" dirty="0"/>
              <a:t>adjusted to reflect moments described by pseudo panel data</a:t>
            </a:r>
          </a:p>
          <a:p>
            <a:endParaRPr lang="en-GB" dirty="0"/>
          </a:p>
        </p:txBody>
      </p:sp>
    </p:spTree>
    <p:extLst>
      <p:ext uri="{BB962C8B-B14F-4D97-AF65-F5344CB8AC3E}">
        <p14:creationId xmlns:p14="http://schemas.microsoft.com/office/powerpoint/2010/main" val="115628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Motivation for adopted approach</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7</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9" name="Content Placeholder 2">
            <a:extLst>
              <a:ext uri="{FF2B5EF4-FFF2-40B4-BE49-F238E27FC236}">
                <a16:creationId xmlns:a16="http://schemas.microsoft.com/office/drawing/2014/main" id="{CAFF241C-8025-4E5B-8377-33C48D69D061}"/>
              </a:ext>
            </a:extLst>
          </p:cNvPr>
          <p:cNvSpPr txBox="1">
            <a:spLocks/>
          </p:cNvSpPr>
          <p:nvPr/>
        </p:nvSpPr>
        <p:spPr>
          <a:xfrm>
            <a:off x="1149292" y="1436464"/>
            <a:ext cx="9837707" cy="5200555"/>
          </a:xfrm>
          <a:prstGeom prst="rect">
            <a:avLst/>
          </a:prstGeom>
        </p:spPr>
        <p:txBody>
          <a:bodyPr vert="horz" lIns="91440" tIns="45720" rIns="91440" bIns="45720" rtlCol="0">
            <a:normAutofit lnSpcReduction="10000"/>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6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r>
              <a:rPr lang="en-AU" dirty="0"/>
              <a:t>Reflect official assumptions for margins orthogonal to principal focus of interest</a:t>
            </a:r>
          </a:p>
          <a:p>
            <a:pPr lvl="2"/>
            <a:r>
              <a:rPr lang="en-AU" dirty="0"/>
              <a:t>mortality, relationship status, fertility</a:t>
            </a:r>
          </a:p>
          <a:p>
            <a:pPr lvl="2"/>
            <a:r>
              <a:rPr lang="en-AU" dirty="0">
                <a:solidFill>
                  <a:srgbClr val="FF0000"/>
                </a:solidFill>
              </a:rPr>
              <a:t>validity of these statistics ignored (e.g. persistent errors in mortality rates)</a:t>
            </a:r>
          </a:p>
          <a:p>
            <a:r>
              <a:rPr lang="en-AU" dirty="0"/>
              <a:t>Behaviour central to the model is parameterised on data observed at a single point in time</a:t>
            </a:r>
          </a:p>
          <a:p>
            <a:pPr lvl="2"/>
            <a:r>
              <a:rPr lang="en-AU" dirty="0"/>
              <a:t>a single policy context </a:t>
            </a:r>
          </a:p>
          <a:p>
            <a:pPr lvl="2"/>
            <a:r>
              <a:rPr lang="en-AU" dirty="0"/>
              <a:t>ignore dynamics of measurement error in reported data</a:t>
            </a:r>
          </a:p>
          <a:p>
            <a:pPr lvl="2"/>
            <a:r>
              <a:rPr lang="en-AU" dirty="0"/>
              <a:t>ignore changing variable definitions through time</a:t>
            </a:r>
          </a:p>
          <a:p>
            <a:pPr lvl="2"/>
            <a:r>
              <a:rPr lang="en-AU" dirty="0">
                <a:solidFill>
                  <a:srgbClr val="FF0000"/>
                </a:solidFill>
              </a:rPr>
              <a:t>assumptions required concerning inter-cohort variation</a:t>
            </a:r>
          </a:p>
          <a:p>
            <a:r>
              <a:rPr lang="en-AU" dirty="0"/>
              <a:t>Capture wage growth by age and birth cohort as described by survey data sources</a:t>
            </a:r>
          </a:p>
          <a:p>
            <a:pPr lvl="2"/>
            <a:r>
              <a:rPr lang="en-AU" dirty="0"/>
              <a:t>a primary margin for the development of inter-cohort (economic) inequality</a:t>
            </a:r>
          </a:p>
          <a:p>
            <a:pPr lvl="2"/>
            <a:r>
              <a:rPr lang="en-AU" dirty="0">
                <a:solidFill>
                  <a:srgbClr val="FF0000"/>
                </a:solidFill>
              </a:rPr>
              <a:t>assumptions required concerning stability of measures through time</a:t>
            </a:r>
          </a:p>
          <a:p>
            <a:endParaRPr lang="en-AU" dirty="0"/>
          </a:p>
          <a:p>
            <a:pPr lvl="1"/>
            <a:endParaRPr lang="en-AU" dirty="0"/>
          </a:p>
          <a:p>
            <a:endParaRPr lang="en-AU" dirty="0"/>
          </a:p>
        </p:txBody>
      </p:sp>
    </p:spTree>
    <p:extLst>
      <p:ext uri="{BB962C8B-B14F-4D97-AF65-F5344CB8AC3E}">
        <p14:creationId xmlns:p14="http://schemas.microsoft.com/office/powerpoint/2010/main" val="1490194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Pseudo panel data</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8</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sp>
        <p:nvSpPr>
          <p:cNvPr id="9" name="Content Placeholder 2">
            <a:extLst>
              <a:ext uri="{FF2B5EF4-FFF2-40B4-BE49-F238E27FC236}">
                <a16:creationId xmlns:a16="http://schemas.microsoft.com/office/drawing/2014/main" id="{CAFF241C-8025-4E5B-8377-33C48D69D061}"/>
              </a:ext>
            </a:extLst>
          </p:cNvPr>
          <p:cNvSpPr txBox="1">
            <a:spLocks/>
          </p:cNvSpPr>
          <p:nvPr/>
        </p:nvSpPr>
        <p:spPr>
          <a:xfrm>
            <a:off x="1149292" y="1436465"/>
            <a:ext cx="9837707" cy="4826204"/>
          </a:xfrm>
          <a:prstGeom prst="rect">
            <a:avLst/>
          </a:prstGeom>
        </p:spPr>
        <p:txBody>
          <a:bodyPr vert="horz" lIns="91440" tIns="45720" rIns="91440" bIns="45720" rtlCol="0">
            <a:normAutofit fontScale="92500" lnSpcReduction="20000"/>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6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rgbClr val="3F3F3F"/>
                </a:solidFill>
                <a:latin typeface="Open Sans" panose="020B0606030504020204" pitchFamily="34" charset="0"/>
                <a:ea typeface="Open Sans" panose="020B0606030504020204" pitchFamily="34" charset="0"/>
                <a:cs typeface="Open Sans" panose="020B0606030504020204" pitchFamily="34"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r>
              <a:rPr lang="en-AU" dirty="0"/>
              <a:t>UK has a relatively long time-series of comparable publicly available microdata </a:t>
            </a:r>
          </a:p>
          <a:p>
            <a:pPr lvl="1"/>
            <a:r>
              <a:rPr lang="en-AU" dirty="0"/>
              <a:t>The FES, EFS, and LCF report detailed, broadly comparable measures of household demographics, employment, income, and consumption at annual intervals between 1968 and 2016 (inclusive)</a:t>
            </a:r>
          </a:p>
          <a:p>
            <a:r>
              <a:rPr lang="en-AU" dirty="0"/>
              <a:t>Results from our data reconciliation analysis reported in:</a:t>
            </a:r>
          </a:p>
          <a:p>
            <a:pPr lvl="2"/>
            <a:r>
              <a:rPr lang="en-AU" i="1" dirty="0"/>
              <a:t>National Institute Economic Review</a:t>
            </a:r>
            <a:r>
              <a:rPr lang="en-AU" dirty="0"/>
              <a:t>, 2011 (R44-57)</a:t>
            </a:r>
          </a:p>
          <a:p>
            <a:pPr lvl="2"/>
            <a:r>
              <a:rPr lang="en-GB" dirty="0"/>
              <a:t>Van de Ven, J. and Hérault, N. (2019), </a:t>
            </a:r>
            <a:r>
              <a:rPr lang="en-GB" i="1" dirty="0"/>
              <a:t>The evolution of tax implicit value judgements, redistribution and income inequality in the UK: 1968 to 2015</a:t>
            </a:r>
            <a:r>
              <a:rPr lang="en-GB" dirty="0"/>
              <a:t>.</a:t>
            </a:r>
            <a:endParaRPr lang="en-AU" dirty="0"/>
          </a:p>
          <a:p>
            <a:r>
              <a:rPr lang="en-AU" dirty="0"/>
              <a:t>Summary of most recent findings</a:t>
            </a:r>
          </a:p>
          <a:p>
            <a:pPr lvl="1"/>
            <a:r>
              <a:rPr lang="en-AU" dirty="0"/>
              <a:t>Top-coding of incomes in survey waves since 2006 problematic for distributional analyses</a:t>
            </a:r>
          </a:p>
          <a:p>
            <a:pPr lvl="1"/>
            <a:r>
              <a:rPr lang="en-AU" dirty="0"/>
              <a:t>Questions concerning coherence of inter-temporal consumption and income patterns</a:t>
            </a:r>
          </a:p>
        </p:txBody>
      </p:sp>
    </p:spTree>
    <p:extLst>
      <p:ext uri="{BB962C8B-B14F-4D97-AF65-F5344CB8AC3E}">
        <p14:creationId xmlns:p14="http://schemas.microsoft.com/office/powerpoint/2010/main" val="1201851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Influence of Top-Coding income</a:t>
            </a:r>
            <a:endParaRPr lang="en-AU" dirty="0"/>
          </a:p>
        </p:txBody>
      </p:sp>
      <p:sp>
        <p:nvSpPr>
          <p:cNvPr id="5" name="Footer Placeholder 4"/>
          <p:cNvSpPr>
            <a:spLocks noGrp="1"/>
          </p:cNvSpPr>
          <p:nvPr>
            <p:ph type="ftr" sz="quarter" idx="11"/>
          </p:nvPr>
        </p:nvSpPr>
        <p:spPr/>
        <p:txBody>
          <a:bodyPr/>
          <a:lstStyle/>
          <a:p>
            <a:r>
              <a:rPr lang="en-US" dirty="0"/>
              <a:t>www.niesr.ac.uk    -    www.unimelb.edu.au</a:t>
            </a:r>
          </a:p>
        </p:txBody>
      </p:sp>
      <p:sp>
        <p:nvSpPr>
          <p:cNvPr id="6" name="Slide Number Placeholder 5"/>
          <p:cNvSpPr>
            <a:spLocks noGrp="1"/>
          </p:cNvSpPr>
          <p:nvPr>
            <p:ph type="sldNum" sz="quarter" idx="12"/>
          </p:nvPr>
        </p:nvSpPr>
        <p:spPr/>
        <p:txBody>
          <a:bodyPr/>
          <a:lstStyle/>
          <a:p>
            <a:fld id="{4FAB73BC-B049-4115-A692-8D63A059BFB8}" type="slidenum">
              <a:rPr lang="en-US" smtClean="0"/>
              <a:t>9</a:t>
            </a:fld>
            <a:endParaRPr lang="en-US" dirty="0"/>
          </a:p>
        </p:txBody>
      </p:sp>
      <p:pic>
        <p:nvPicPr>
          <p:cNvPr id="8" name="Picture 7">
            <a:extLst>
              <a:ext uri="{FF2B5EF4-FFF2-40B4-BE49-F238E27FC236}">
                <a16:creationId xmlns:a16="http://schemas.microsoft.com/office/drawing/2014/main" id="{C9F57393-AE9B-443C-A12E-FC2F4D22A912}"/>
              </a:ext>
            </a:extLst>
          </p:cNvPr>
          <p:cNvPicPr/>
          <p:nvPr/>
        </p:nvPicPr>
        <p:blipFill>
          <a:blip r:embed="rId2">
            <a:extLst>
              <a:ext uri="{28A0092B-C50C-407E-A947-70E740481C1C}">
                <a14:useLocalDpi xmlns:a14="http://schemas.microsoft.com/office/drawing/2010/main" val="0"/>
              </a:ext>
            </a:extLst>
          </a:blip>
          <a:stretch>
            <a:fillRect/>
          </a:stretch>
        </p:blipFill>
        <p:spPr>
          <a:xfrm>
            <a:off x="10851776" y="4623453"/>
            <a:ext cx="946264" cy="1747099"/>
          </a:xfrm>
          <a:prstGeom prst="rect">
            <a:avLst/>
          </a:prstGeom>
        </p:spPr>
      </p:pic>
      <p:pic>
        <p:nvPicPr>
          <p:cNvPr id="7" name="Picture 6">
            <a:extLst>
              <a:ext uri="{FF2B5EF4-FFF2-40B4-BE49-F238E27FC236}">
                <a16:creationId xmlns:a16="http://schemas.microsoft.com/office/drawing/2014/main" id="{BCE3EC47-BFEF-43B3-8B8F-7F82B7B95434}"/>
              </a:ext>
            </a:extLst>
          </p:cNvPr>
          <p:cNvPicPr>
            <a:picLocks noChangeAspect="1"/>
          </p:cNvPicPr>
          <p:nvPr/>
        </p:nvPicPr>
        <p:blipFill>
          <a:blip r:embed="rId3"/>
          <a:stretch>
            <a:fillRect/>
          </a:stretch>
        </p:blipFill>
        <p:spPr>
          <a:xfrm>
            <a:off x="10986999" y="4047936"/>
            <a:ext cx="660504" cy="581305"/>
          </a:xfrm>
          <a:prstGeom prst="rect">
            <a:avLst/>
          </a:prstGeom>
        </p:spPr>
      </p:pic>
      <p:pic>
        <p:nvPicPr>
          <p:cNvPr id="3" name="Picture 2">
            <a:extLst>
              <a:ext uri="{FF2B5EF4-FFF2-40B4-BE49-F238E27FC236}">
                <a16:creationId xmlns:a16="http://schemas.microsoft.com/office/drawing/2014/main" id="{B5ADCC92-C4AF-4EF4-9C26-35FB15374177}"/>
              </a:ext>
            </a:extLst>
          </p:cNvPr>
          <p:cNvPicPr>
            <a:picLocks noChangeAspect="1"/>
          </p:cNvPicPr>
          <p:nvPr/>
        </p:nvPicPr>
        <p:blipFill>
          <a:blip r:embed="rId4"/>
          <a:stretch>
            <a:fillRect/>
          </a:stretch>
        </p:blipFill>
        <p:spPr>
          <a:xfrm>
            <a:off x="2188121" y="1784718"/>
            <a:ext cx="6456792" cy="4047218"/>
          </a:xfrm>
          <a:prstGeom prst="rect">
            <a:avLst/>
          </a:prstGeom>
        </p:spPr>
      </p:pic>
      <p:sp>
        <p:nvSpPr>
          <p:cNvPr id="11" name="TextBox 10">
            <a:extLst>
              <a:ext uri="{FF2B5EF4-FFF2-40B4-BE49-F238E27FC236}">
                <a16:creationId xmlns:a16="http://schemas.microsoft.com/office/drawing/2014/main" id="{22613907-2AB2-4F91-B6D7-FC6E00C1499E}"/>
              </a:ext>
            </a:extLst>
          </p:cNvPr>
          <p:cNvSpPr txBox="1"/>
          <p:nvPr/>
        </p:nvSpPr>
        <p:spPr>
          <a:xfrm>
            <a:off x="834501" y="5724221"/>
            <a:ext cx="9071011" cy="830997"/>
          </a:xfrm>
          <a:prstGeom prst="rect">
            <a:avLst/>
          </a:prstGeom>
          <a:noFill/>
        </p:spPr>
        <p:txBody>
          <a:bodyPr wrap="square" rtlCol="0">
            <a:spAutoFit/>
          </a:bodyPr>
          <a:lstStyle/>
          <a:p>
            <a:r>
              <a:rPr lang="en-AU" sz="1200" dirty="0">
                <a:solidFill>
                  <a:schemeClr val="tx2"/>
                </a:solidFill>
              </a:rPr>
              <a:t>Source: ONS statistics reported in statistical bulletin </a:t>
            </a:r>
            <a:r>
              <a:rPr lang="en-AU" sz="1200" i="1" dirty="0">
                <a:solidFill>
                  <a:schemeClr val="tx2"/>
                </a:solidFill>
              </a:rPr>
              <a:t>Effects of Taxes and Benefits on Household Income, 2015/16</a:t>
            </a:r>
            <a:r>
              <a:rPr lang="en-AU" sz="1200" dirty="0">
                <a:solidFill>
                  <a:schemeClr val="tx2"/>
                </a:solidFill>
              </a:rPr>
              <a:t>, Reference Table 11.  LCF summary statistics based on authors’ calculations from LCF microdata.</a:t>
            </a:r>
            <a:endParaRPr lang="en-GB" sz="1200" dirty="0">
              <a:solidFill>
                <a:schemeClr val="tx2"/>
              </a:solidFill>
            </a:endParaRPr>
          </a:p>
          <a:p>
            <a:r>
              <a:rPr lang="en-AU" sz="1200" dirty="0">
                <a:solidFill>
                  <a:schemeClr val="tx2"/>
                </a:solidFill>
              </a:rPr>
              <a:t>Notes:	ONS series reported between 1977 and 2015; LCF series based on data reported at annual intervals between 1968 and 2015/16 inclusive.  Household income equivalised using the modified OECD scale. Data weighted by household. Survey weights included from 1996.</a:t>
            </a:r>
            <a:endParaRPr lang="en-GB" dirty="0">
              <a:solidFill>
                <a:schemeClr val="tx2"/>
              </a:solidFill>
            </a:endParaRPr>
          </a:p>
        </p:txBody>
      </p:sp>
      <p:sp>
        <p:nvSpPr>
          <p:cNvPr id="12" name="TextBox 11">
            <a:extLst>
              <a:ext uri="{FF2B5EF4-FFF2-40B4-BE49-F238E27FC236}">
                <a16:creationId xmlns:a16="http://schemas.microsoft.com/office/drawing/2014/main" id="{500F445D-5C80-43CB-AEB1-B0CF927DD11D}"/>
              </a:ext>
            </a:extLst>
          </p:cNvPr>
          <p:cNvSpPr txBox="1"/>
          <p:nvPr/>
        </p:nvSpPr>
        <p:spPr>
          <a:xfrm>
            <a:off x="3240349" y="1430768"/>
            <a:ext cx="4980373" cy="461665"/>
          </a:xfrm>
          <a:prstGeom prst="rect">
            <a:avLst/>
          </a:prstGeom>
          <a:noFill/>
        </p:spPr>
        <p:txBody>
          <a:bodyPr wrap="square" rtlCol="0">
            <a:spAutoFit/>
          </a:bodyPr>
          <a:lstStyle/>
          <a:p>
            <a:r>
              <a:rPr lang="en-GB" sz="2400" dirty="0"/>
              <a:t>Equivalised income inequality (Gini)</a:t>
            </a:r>
          </a:p>
        </p:txBody>
      </p:sp>
    </p:spTree>
    <p:extLst>
      <p:ext uri="{BB962C8B-B14F-4D97-AF65-F5344CB8AC3E}">
        <p14:creationId xmlns:p14="http://schemas.microsoft.com/office/powerpoint/2010/main" val="25424887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2">
      <a:dk1>
        <a:srgbClr val="FFFFFF"/>
      </a:dk1>
      <a:lt1>
        <a:srgbClr val="000140"/>
      </a:lt1>
      <a:dk2>
        <a:srgbClr val="FFFFFF"/>
      </a:dk2>
      <a:lt2>
        <a:srgbClr val="3F3F3F"/>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Simdynamics.potx" id="{7946986D-F0B6-4091-945E-D5A79518734E}" vid="{8A75B36F-D4BB-4F65-8A2D-4DAA0812CF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4421</TotalTime>
  <Words>1342</Words>
  <Application>Microsoft Office PowerPoint</Application>
  <PresentationFormat>Widescreen</PresentationFormat>
  <Paragraphs>147</Paragraphs>
  <Slides>17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Calibri</vt:lpstr>
      <vt:lpstr>Corbel</vt:lpstr>
      <vt:lpstr>Open Sans</vt:lpstr>
      <vt:lpstr>Open Sans Light</vt:lpstr>
      <vt:lpstr>Wingdings</vt:lpstr>
      <vt:lpstr>Banded</vt:lpstr>
      <vt:lpstr>Equation</vt:lpstr>
      <vt:lpstr>Pseudo Panel data for Model Parameterisation</vt:lpstr>
      <vt:lpstr>Outline</vt:lpstr>
      <vt:lpstr>Microsimulation at the Niesr</vt:lpstr>
      <vt:lpstr>Microsimulation at the Niesr</vt:lpstr>
      <vt:lpstr>Challenge of Model parameterisation</vt:lpstr>
      <vt:lpstr>Parameterisation method Adopted</vt:lpstr>
      <vt:lpstr>Motivation for adopted approach</vt:lpstr>
      <vt:lpstr>Pseudo panel data</vt:lpstr>
      <vt:lpstr>Influence of Top-Coding income</vt:lpstr>
      <vt:lpstr>Influence of Top-Coding income</vt:lpstr>
      <vt:lpstr>Influence of Top-Coding income</vt:lpstr>
      <vt:lpstr>Disposable income Aggregates</vt:lpstr>
      <vt:lpstr>Disposable income Aggregates</vt:lpstr>
      <vt:lpstr>Expenditure Aggregates</vt:lpstr>
      <vt:lpstr>Aggregate Savings rates</vt:lpstr>
      <vt:lpstr>Summary</vt:lpstr>
      <vt:lpstr>Aggregate Savings rates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dc:title>
  <dc:creator>Justin van de Ven</dc:creator>
  <cp:lastModifiedBy>Justin van de Ven</cp:lastModifiedBy>
  <cp:revision>159</cp:revision>
  <dcterms:created xsi:type="dcterms:W3CDTF">2016-07-21T15:39:49Z</dcterms:created>
  <dcterms:modified xsi:type="dcterms:W3CDTF">2019-10-29T07:56:25Z</dcterms:modified>
</cp:coreProperties>
</file>