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7" r:id="rId10"/>
    <p:sldId id="269" r:id="rId11"/>
    <p:sldId id="270" r:id="rId12"/>
    <p:sldId id="268" r:id="rId13"/>
    <p:sldId id="261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1D9EB-71B2-4D15-9185-171A7360E6C9}" type="datetimeFigureOut">
              <a:rPr lang="en-AU" smtClean="0"/>
              <a:t>21/09/2016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0685F-ACBC-4E72-8297-F8A032A4C34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30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38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4346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5517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779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416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541" y="4169526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F3F3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C01-003A-4F0E-B275-DEB19C57665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69430" y="1822454"/>
            <a:ext cx="12526531" cy="2834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2604" y="3829054"/>
            <a:ext cx="12529705" cy="2834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0916" y="5758721"/>
            <a:ext cx="664275" cy="664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211E-A958-4828-B6EC-5C4731291423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198E8EB-519A-4F2C-A761-5B7A3D2E01DE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45920"/>
            <a:ext cx="9784080" cy="4581236"/>
          </a:xfrm>
        </p:spPr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6B79A7-C2A2-4FAA-8F3E-61C118243D0B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40916" y="5756188"/>
            <a:ext cx="664275" cy="6641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1BD8-E8E1-489B-AAFF-D8D5BEEB1037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316480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316478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16E-E5E9-4EDE-A0ED-819F58026DFB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B4B7-E2B3-4C12-BB86-2A2053C1D932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766B-B0F5-4F84-A731-828F63E2246E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691640"/>
            <a:ext cx="6126480" cy="45432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1675565"/>
            <a:ext cx="3200400" cy="390424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6FBE-CAED-4144-87B6-9868280D75CF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1562100"/>
            <a:ext cx="6126480" cy="458131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1584290"/>
            <a:ext cx="3200400" cy="399533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5D-AB54-477D-8574-A1D4E92502E4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9059"/>
            <a:ext cx="12188952" cy="13879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20980"/>
            <a:ext cx="9784080" cy="972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1539241"/>
            <a:ext cx="9784080" cy="470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rgbClr val="6464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0DD3F71-205B-4A94-9325-76F1A550EF03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33702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646464"/>
                </a:solidFill>
              </a:defRPr>
            </a:lvl1pPr>
          </a:lstStyle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8142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rgbClr val="646464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86999" y="5553787"/>
            <a:ext cx="664275" cy="664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66543" y="1166763"/>
            <a:ext cx="12529705" cy="2834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8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6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2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dynamics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LINDA and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Structural dynamic microsimulation modelling at the National Institute</a:t>
            </a:r>
          </a:p>
          <a:p>
            <a:endParaRPr lang="en-GB" dirty="0"/>
          </a:p>
          <a:p>
            <a:r>
              <a:rPr lang="en-GB" dirty="0" smtClean="0"/>
              <a:t>Justin van de Ven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22/09/2016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727186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092" y="1417532"/>
            <a:ext cx="6760444" cy="53704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7266" y="1671036"/>
            <a:ext cx="4270341" cy="486343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541122" y="3223491"/>
            <a:ext cx="1467460" cy="15332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4008582" y="3833091"/>
            <a:ext cx="1458684" cy="1570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6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092" y="1417532"/>
            <a:ext cx="6760444" cy="537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982" y="1399686"/>
            <a:ext cx="10400145" cy="542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1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53539"/>
            <a:ext cx="9784080" cy="457361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Developmental </a:t>
            </a:r>
            <a:r>
              <a:rPr lang="en-GB" dirty="0"/>
              <a:t>focus</a:t>
            </a:r>
          </a:p>
          <a:p>
            <a:pPr lvl="1"/>
            <a:r>
              <a:rPr lang="en-GB" dirty="0"/>
              <a:t>Expand model states to </a:t>
            </a:r>
            <a:r>
              <a:rPr lang="en-GB" dirty="0" smtClean="0"/>
              <a:t>include: </a:t>
            </a:r>
          </a:p>
          <a:p>
            <a:pPr lvl="2"/>
            <a:r>
              <a:rPr lang="en-GB" dirty="0" smtClean="0"/>
              <a:t>gender (moderately challenging)</a:t>
            </a:r>
          </a:p>
          <a:p>
            <a:pPr lvl="2"/>
            <a:r>
              <a:rPr lang="en-GB" dirty="0" smtClean="0"/>
              <a:t>housing </a:t>
            </a:r>
            <a:r>
              <a:rPr lang="en-GB" dirty="0"/>
              <a:t>(very challenging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Macro-economic endogeneity</a:t>
            </a:r>
          </a:p>
          <a:p>
            <a:pPr lvl="1"/>
            <a:r>
              <a:rPr lang="en-GB" dirty="0"/>
              <a:t>Improve cloud computing </a:t>
            </a:r>
            <a:r>
              <a:rPr lang="en-GB" dirty="0" smtClean="0"/>
              <a:t>integration</a:t>
            </a:r>
            <a:endParaRPr lang="en-AU" dirty="0"/>
          </a:p>
          <a:p>
            <a:r>
              <a:rPr lang="en-GB" dirty="0" smtClean="0"/>
              <a:t>Academic focus</a:t>
            </a:r>
          </a:p>
          <a:p>
            <a:pPr lvl="1"/>
            <a:r>
              <a:rPr lang="en-GB" dirty="0" smtClean="0"/>
              <a:t>Parameterisation</a:t>
            </a:r>
          </a:p>
          <a:p>
            <a:pPr lvl="1"/>
            <a:r>
              <a:rPr lang="en-GB" dirty="0" smtClean="0"/>
              <a:t>Policy counterfactuals</a:t>
            </a:r>
          </a:p>
          <a:p>
            <a:r>
              <a:rPr lang="en-GB" dirty="0" smtClean="0"/>
              <a:t>Expand user-base</a:t>
            </a:r>
          </a:p>
          <a:p>
            <a:pPr lvl="1"/>
            <a:r>
              <a:rPr lang="en-GB" dirty="0" smtClean="0"/>
              <a:t>A fundamental objective, both for philosophical reasons, and because of the substantive economies of scale that exist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Challenges of popular interpretation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53539"/>
            <a:ext cx="9784080" cy="4573617"/>
          </a:xfrm>
        </p:spPr>
        <p:txBody>
          <a:bodyPr>
            <a:normAutofit/>
          </a:bodyPr>
          <a:lstStyle/>
          <a:p>
            <a:r>
              <a:rPr lang="en-GB" dirty="0" smtClean="0"/>
              <a:t>Demand for certainty; for a forecast</a:t>
            </a:r>
          </a:p>
          <a:p>
            <a:r>
              <a:rPr lang="en-GB" dirty="0"/>
              <a:t>T</a:t>
            </a:r>
            <a:r>
              <a:rPr lang="en-GB" dirty="0" smtClean="0"/>
              <a:t>his is not feasible with our current stage of theoretical development, and the limitations of existing computing technology</a:t>
            </a:r>
          </a:p>
          <a:p>
            <a:r>
              <a:rPr lang="en-GB" dirty="0"/>
              <a:t>SIDD is a framework for exploring the logical implications of changing incentives embodied by policy, given a set of assumptions about how public behaviour responds to those incentives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Challenges of popular interpretation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53539"/>
            <a:ext cx="9784080" cy="457361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i="1" dirty="0"/>
              <a:t>It didn’t go how you said it would go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i="1" dirty="0"/>
              <a:t>It went how it did go, and that’s fine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i="1" dirty="0"/>
              <a:t>Take your guess,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i="1" dirty="0"/>
              <a:t>Spurious at best,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i="1" dirty="0"/>
              <a:t>Can’t you see it’s all just chaos.</a:t>
            </a:r>
          </a:p>
          <a:p>
            <a:pPr marL="0" indent="0">
              <a:buNone/>
            </a:pPr>
            <a:r>
              <a:rPr lang="en-GB" sz="2400" dirty="0"/>
              <a:t>“Take your Guess”, Tom </a:t>
            </a:r>
            <a:r>
              <a:rPr lang="en-GB" sz="2400" dirty="0" smtClean="0"/>
              <a:t>Rosenthal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are SIDD and LINDA?</a:t>
            </a:r>
          </a:p>
          <a:p>
            <a:r>
              <a:rPr lang="en-GB" dirty="0" smtClean="0"/>
              <a:t>Brief description of SIDD</a:t>
            </a:r>
          </a:p>
          <a:p>
            <a:r>
              <a:rPr lang="en-GB" dirty="0" smtClean="0"/>
              <a:t>Next steps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6774-3AE8-450B-8EDE-7BE633C4C06E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5928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SIDD and </a:t>
            </a:r>
            <a:r>
              <a:rPr lang="en-GB" dirty="0" err="1" smtClean="0"/>
              <a:t>linda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1638301"/>
            <a:ext cx="10196009" cy="458885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SIDD</a:t>
            </a:r>
          </a:p>
          <a:p>
            <a:pPr lvl="1"/>
            <a:r>
              <a:rPr lang="en-GB" dirty="0" smtClean="0"/>
              <a:t>A framework for structural dynamic microsimulation modelling</a:t>
            </a:r>
          </a:p>
          <a:p>
            <a:pPr lvl="2"/>
            <a:r>
              <a:rPr lang="en-GB" dirty="0" smtClean="0"/>
              <a:t>Modelling: 	Controlled projection to consider implications of counterfactuals</a:t>
            </a:r>
          </a:p>
          <a:p>
            <a:pPr lvl="2"/>
            <a:r>
              <a:rPr lang="en-GB" dirty="0" smtClean="0"/>
              <a:t>Microsimulation: 	Projecting the circumstances of individual households</a:t>
            </a:r>
          </a:p>
          <a:p>
            <a:pPr lvl="2"/>
            <a:r>
              <a:rPr lang="en-GB" dirty="0" smtClean="0"/>
              <a:t>Dynamic: 		Projecting households through time</a:t>
            </a:r>
          </a:p>
          <a:p>
            <a:pPr lvl="2"/>
            <a:r>
              <a:rPr lang="en-GB" dirty="0" smtClean="0"/>
              <a:t>Structural: 	Labour and savings decisions based on lifecycle model</a:t>
            </a:r>
          </a:p>
          <a:p>
            <a:pPr lvl="3"/>
            <a:r>
              <a:rPr lang="en-GB" dirty="0" smtClean="0"/>
              <a:t>Employs Dynamic Programming methods</a:t>
            </a:r>
          </a:p>
          <a:p>
            <a:r>
              <a:rPr lang="en-GB" dirty="0" smtClean="0"/>
              <a:t>LINDA</a:t>
            </a:r>
          </a:p>
          <a:p>
            <a:pPr lvl="1"/>
            <a:r>
              <a:rPr lang="en-GB" dirty="0" smtClean="0"/>
              <a:t>The UK parameterisation of SIDD</a:t>
            </a:r>
          </a:p>
          <a:p>
            <a:pPr lvl="1"/>
            <a:r>
              <a:rPr lang="en-GB" dirty="0" smtClean="0"/>
              <a:t>SIDD has also been set</a:t>
            </a:r>
            <a:r>
              <a:rPr lang="en-AU" dirty="0" smtClean="0"/>
              <a:t>-up for o</a:t>
            </a:r>
            <a:r>
              <a:rPr lang="en-GB" dirty="0" err="1" smtClean="0"/>
              <a:t>ther</a:t>
            </a:r>
            <a:r>
              <a:rPr lang="en-GB" dirty="0" smtClean="0"/>
              <a:t> countries:</a:t>
            </a:r>
          </a:p>
          <a:p>
            <a:pPr lvl="2"/>
            <a:r>
              <a:rPr lang="en-GB" dirty="0" smtClean="0"/>
              <a:t>PENSIM for Ireland</a:t>
            </a:r>
            <a:endParaRPr lang="en-AU" dirty="0" smtClean="0"/>
          </a:p>
          <a:p>
            <a:pPr lvl="2"/>
            <a:r>
              <a:rPr lang="en-AU" dirty="0" smtClean="0"/>
              <a:t>ITALISSIMO for Italy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225964"/>
            <a:ext cx="9784080" cy="4001192"/>
          </a:xfrm>
        </p:spPr>
        <p:txBody>
          <a:bodyPr>
            <a:normAutofit/>
          </a:bodyPr>
          <a:lstStyle/>
          <a:p>
            <a:r>
              <a:rPr lang="en-GB" dirty="0" smtClean="0"/>
              <a:t>Model generates panel data for a simulated population</a:t>
            </a:r>
          </a:p>
          <a:p>
            <a:pPr lvl="1"/>
            <a:r>
              <a:rPr lang="en-GB" dirty="0" smtClean="0"/>
              <a:t>Reference cross-section projected forward and backward through time</a:t>
            </a:r>
            <a:endParaRPr lang="en-GB" dirty="0"/>
          </a:p>
          <a:p>
            <a:pPr lvl="2"/>
            <a:r>
              <a:rPr lang="en-GB" dirty="0" smtClean="0"/>
              <a:t>Necessary to build up picture of lifetime circumstances</a:t>
            </a:r>
          </a:p>
          <a:p>
            <a:pPr lvl="1"/>
            <a:r>
              <a:rPr lang="en-GB" dirty="0" smtClean="0"/>
              <a:t>Evolving cross-section projected forward through time</a:t>
            </a:r>
          </a:p>
          <a:p>
            <a:pPr lvl="2"/>
            <a:r>
              <a:rPr lang="en-GB" dirty="0" smtClean="0"/>
              <a:t>Requires account of migratory flows, mortality, and fertility</a:t>
            </a:r>
          </a:p>
          <a:p>
            <a:pPr lvl="1"/>
            <a:r>
              <a:rPr lang="en-GB" dirty="0" smtClean="0"/>
              <a:t>Model is ideal for exploring the medium to long-term implications of policy counterfactuals</a:t>
            </a:r>
          </a:p>
          <a:p>
            <a:pPr lvl="2"/>
            <a:r>
              <a:rPr lang="en-GB" dirty="0" smtClean="0"/>
              <a:t>Implications of altered incentives associated with policy alternatives</a:t>
            </a:r>
          </a:p>
          <a:p>
            <a:pPr lvl="1"/>
            <a:r>
              <a:rPr lang="en-GB" dirty="0" smtClean="0"/>
              <a:t>Development supported by a wide array of funders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156094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Model is </a:t>
            </a:r>
            <a:r>
              <a:rPr lang="en-GB" sz="2800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 freely </a:t>
            </a:r>
            <a:r>
              <a:rPr lang="en-GB" sz="28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available for download from:</a:t>
            </a: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www.simdynamics.org</a:t>
            </a:r>
            <a:endParaRPr lang="en-GB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744979"/>
            <a:ext cx="9784080" cy="4482177"/>
          </a:xfrm>
        </p:spPr>
        <p:txBody>
          <a:bodyPr/>
          <a:lstStyle/>
          <a:p>
            <a:r>
              <a:rPr lang="en-GB" dirty="0" smtClean="0"/>
              <a:t>Accommodated characteristics:</a:t>
            </a:r>
            <a:endParaRPr lang="en-AU" dirty="0" smtClean="0"/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year of birth*	- age*	-relationship status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children	- student status	- education level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health status	</a:t>
            </a:r>
            <a:r>
              <a:rPr lang="en-GB" sz="2400" dirty="0" smtClean="0"/>
              <a:t>- carer </a:t>
            </a:r>
            <a:r>
              <a:rPr lang="en-GB" sz="2400" dirty="0" smtClean="0"/>
              <a:t>status	</a:t>
            </a:r>
            <a:r>
              <a:rPr lang="en-GB" sz="2400" dirty="0" smtClean="0"/>
              <a:t>- migration </a:t>
            </a:r>
            <a:r>
              <a:rPr lang="en-GB" sz="2400" dirty="0" smtClean="0"/>
              <a:t>status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employment sector	- labour income (x2)	- ISA investments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business assets	- pens scheme	- pension wealth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BSP*	- S2P	- other wealth</a:t>
            </a:r>
          </a:p>
          <a:p>
            <a:pPr>
              <a:buFontTx/>
              <a:buChar char="-"/>
              <a:tabLst>
                <a:tab pos="3316288" algn="l"/>
                <a:tab pos="6640513" algn="l"/>
              </a:tabLst>
            </a:pPr>
            <a:r>
              <a:rPr lang="en-GB" sz="2400" dirty="0" smtClean="0"/>
              <a:t>retirement*	- time of death		</a:t>
            </a:r>
            <a:endParaRPr lang="en-GB" sz="2400" dirty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87780" y="6065520"/>
            <a:ext cx="4001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solidFill>
                  <a:srgbClr val="3F3F3F"/>
                </a:solidFill>
              </a:rPr>
              <a:t>* denotes non-stochastic characteristics</a:t>
            </a:r>
            <a:endParaRPr lang="en-AU" dirty="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Model parameters altered through Excel </a:t>
            </a:r>
          </a:p>
          <a:p>
            <a:pPr lvl="1"/>
            <a:r>
              <a:rPr lang="en-GB" dirty="0" smtClean="0"/>
              <a:t>Front-end using VB in Excel provided for LINDA</a:t>
            </a:r>
          </a:p>
          <a:p>
            <a:r>
              <a:rPr lang="en-GB" dirty="0" smtClean="0"/>
              <a:t>Computations conducted using a stand-alone executable</a:t>
            </a:r>
          </a:p>
          <a:p>
            <a:pPr lvl="1"/>
            <a:r>
              <a:rPr lang="en-GB" dirty="0" smtClean="0"/>
              <a:t>Programmed in Fortran</a:t>
            </a:r>
          </a:p>
          <a:p>
            <a:r>
              <a:rPr lang="en-GB" dirty="0" smtClean="0"/>
              <a:t>Outputs:</a:t>
            </a:r>
          </a:p>
          <a:p>
            <a:pPr lvl="1"/>
            <a:r>
              <a:rPr lang="en-GB" dirty="0" smtClean="0"/>
              <a:t>Panel data for simulated population output in csv format</a:t>
            </a:r>
          </a:p>
          <a:p>
            <a:pPr lvl="1"/>
            <a:r>
              <a:rPr lang="en-GB" dirty="0" smtClean="0"/>
              <a:t>Selected summary statistics reported in Excel files</a:t>
            </a:r>
          </a:p>
          <a:p>
            <a:pPr lvl="1"/>
            <a:r>
              <a:rPr lang="en-GB" dirty="0" smtClean="0"/>
              <a:t>Data to permit replication reported in binary format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953445" y="1736436"/>
            <a:ext cx="5119137" cy="50541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6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182" y="1531243"/>
            <a:ext cx="7375632" cy="4891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sidd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092" y="1417532"/>
            <a:ext cx="6760444" cy="537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2">
      <a:dk1>
        <a:srgbClr val="FFFFFF"/>
      </a:dk1>
      <a:lt1>
        <a:srgbClr val="000140"/>
      </a:lt1>
      <a:dk2>
        <a:srgbClr val="FFFFFF"/>
      </a:dk2>
      <a:lt2>
        <a:srgbClr val="3F3F3F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dynamics.potx" id="{7946986D-F0B6-4091-945E-D5A79518734E}" vid="{8A75B36F-D4BB-4F65-8A2D-4DAA0812CF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444</Words>
  <Application>Microsoft Office PowerPoint</Application>
  <PresentationFormat>Widescreen</PresentationFormat>
  <Paragraphs>132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Corbel</vt:lpstr>
      <vt:lpstr>Open Sans</vt:lpstr>
      <vt:lpstr>Open Sans Light</vt:lpstr>
      <vt:lpstr>Wingdings</vt:lpstr>
      <vt:lpstr>Banded</vt:lpstr>
      <vt:lpstr>LINDA and sidd</vt:lpstr>
      <vt:lpstr>outline</vt:lpstr>
      <vt:lpstr>SIDD and linda</vt:lpstr>
      <vt:lpstr>Overview of sidd</vt:lpstr>
      <vt:lpstr>Overview of sidd</vt:lpstr>
      <vt:lpstr>Overview of sidd</vt:lpstr>
      <vt:lpstr>Overview of sidd</vt:lpstr>
      <vt:lpstr>Overview of sidd</vt:lpstr>
      <vt:lpstr>Overview of sidd</vt:lpstr>
      <vt:lpstr>Overview of sidd</vt:lpstr>
      <vt:lpstr>Overview of sidd</vt:lpstr>
      <vt:lpstr>Overview of sidd</vt:lpstr>
      <vt:lpstr>What next?</vt:lpstr>
      <vt:lpstr>Challenges of popular interpretation</vt:lpstr>
      <vt:lpstr>Challenges of popular interpretation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Justin van de Ven</dc:creator>
  <cp:lastModifiedBy>Justin van de Ven</cp:lastModifiedBy>
  <cp:revision>49</cp:revision>
  <dcterms:created xsi:type="dcterms:W3CDTF">2016-07-21T15:39:49Z</dcterms:created>
  <dcterms:modified xsi:type="dcterms:W3CDTF">2016-09-21T09:21:56Z</dcterms:modified>
</cp:coreProperties>
</file>