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63" r:id="rId3"/>
    <p:sldId id="377" r:id="rId4"/>
    <p:sldId id="378" r:id="rId5"/>
    <p:sldId id="385" r:id="rId6"/>
    <p:sldId id="387" r:id="rId7"/>
    <p:sldId id="388" r:id="rId8"/>
    <p:sldId id="389" r:id="rId9"/>
    <p:sldId id="386" r:id="rId10"/>
    <p:sldId id="390" r:id="rId11"/>
    <p:sldId id="379" r:id="rId12"/>
    <p:sldId id="391" r:id="rId13"/>
    <p:sldId id="394" r:id="rId14"/>
    <p:sldId id="398" r:id="rId15"/>
    <p:sldId id="399" r:id="rId16"/>
    <p:sldId id="400" r:id="rId17"/>
    <p:sldId id="401" r:id="rId18"/>
    <p:sldId id="395" r:id="rId19"/>
    <p:sldId id="402" r:id="rId20"/>
    <p:sldId id="396" r:id="rId21"/>
    <p:sldId id="403" r:id="rId22"/>
    <p:sldId id="397" r:id="rId23"/>
    <p:sldId id="407" r:id="rId24"/>
    <p:sldId id="404" r:id="rId25"/>
    <p:sldId id="405" r:id="rId26"/>
    <p:sldId id="406" r:id="rId27"/>
    <p:sldId id="410" r:id="rId28"/>
    <p:sldId id="411" r:id="rId29"/>
    <p:sldId id="412" r:id="rId30"/>
    <p:sldId id="413" r:id="rId31"/>
    <p:sldId id="380" r:id="rId32"/>
    <p:sldId id="408" r:id="rId33"/>
    <p:sldId id="392" r:id="rId34"/>
    <p:sldId id="409" r:id="rId35"/>
    <p:sldId id="372" r:id="rId3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Sanchez-Martinez" initials="M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3A46"/>
    <a:srgbClr val="943C49"/>
    <a:srgbClr val="800000"/>
    <a:srgbClr val="853742"/>
    <a:srgbClr val="FF7C80"/>
    <a:srgbClr val="FF5050"/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88119" autoAdjust="0"/>
  </p:normalViewPr>
  <p:slideViewPr>
    <p:cSldViewPr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8E5A66C-B1B2-4193-B1DB-96698FE1FD4F}" type="datetimeFigureOut">
              <a:rPr lang="en-GB"/>
              <a:pPr>
                <a:defRPr/>
              </a:pPr>
              <a:t>20/04/2015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28C6787-FCA5-489B-818C-EE9A7B08C4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759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E2C6B8-8B91-4B50-BE29-B6492BC504DB}" type="slidenum">
              <a:rPr lang="en-GB" altLang="en-US" smtClean="0">
                <a:latin typeface="Arial" charset="0"/>
              </a:rPr>
              <a:pPr/>
              <a:t>1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57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10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055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11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54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12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543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13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457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14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167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15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395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16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051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17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72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18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599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19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22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2649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20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259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21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1585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22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4456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23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496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24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6694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25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2334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26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808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27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6373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28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361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29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06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3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044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30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1790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31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572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32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0319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33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0760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34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542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69FED0-165B-4BAB-8480-3B78CBF1DBB4}" type="slidenum">
              <a:rPr lang="en-GB" altLang="en-US" smtClean="0">
                <a:latin typeface="Arial" charset="0"/>
              </a:rPr>
              <a:pPr/>
              <a:t>35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01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4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549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5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014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6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97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7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1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8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596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FD04C2-DC97-4544-8C4E-BCB4EE5A4DAE}" type="slidenum">
              <a:rPr lang="en-GB" altLang="en-US" smtClean="0">
                <a:latin typeface="Arial" charset="0"/>
              </a:rPr>
              <a:pPr/>
              <a:t>9</a:t>
            </a:fld>
            <a:endParaRPr lang="en-GB" alt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758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E47A3-B63D-4930-8BB9-00D254F5F1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D36F8-E7FB-487B-B1B5-6B7E2F422D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1BB37-1B38-4EFA-934D-2D4416A287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A32A0-9E11-477D-9298-50B5DD32D4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EAF21-BD82-483A-A7BF-F82C76916E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0A050-D984-46C3-AF37-5A284C080D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8EFEA-AF0A-40E6-A671-C5A6A5AFC6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01C7D-C826-458D-810D-85D1783BA9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C668A-77AB-4277-9CED-1B10A316B7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C0377-3EEE-42B3-952C-7263753558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6C63B-5273-4B4E-9C41-A00358CF1E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FFF9E-8DA5-4A6B-B003-506BF91135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11C4D5E-4792-4B1C-BF1A-635FFC5B57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pp_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350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AU" altLang="en-US" sz="4000" dirty="0" smtClean="0">
                <a:solidFill>
                  <a:schemeClr val="accent3"/>
                </a:solidFill>
              </a:rPr>
              <a:t>Adapting the LINDA Model</a:t>
            </a:r>
            <a:endParaRPr lang="en-US" altLang="en-US" sz="4000" dirty="0" smtClean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67175" y="5084763"/>
            <a:ext cx="46815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dirty="0"/>
              <a:t>Justin van de Ven </a:t>
            </a:r>
            <a:r>
              <a:rPr lang="en-GB" altLang="en-US" dirty="0" smtClean="0"/>
              <a:t>(jvandeven@niesr.ac.uk</a:t>
            </a:r>
            <a:r>
              <a:rPr lang="en-GB" altLang="en-US" dirty="0"/>
              <a:t>)</a:t>
            </a:r>
          </a:p>
          <a:p>
            <a:r>
              <a:rPr lang="en-GB" altLang="en-US" dirty="0"/>
              <a:t>Paolo Lucchino &amp; Jonathan Portes </a:t>
            </a:r>
          </a:p>
          <a:p>
            <a:endParaRPr lang="en-GB" altLang="en-US" dirty="0"/>
          </a:p>
          <a:p>
            <a:endParaRPr lang="en-GB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2397125"/>
            <a:ext cx="6911975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400" i="1" dirty="0" smtClean="0">
                <a:solidFill>
                  <a:schemeClr val="accent3"/>
                </a:solidFill>
                <a:latin typeface="Times New Roman" pitchFamily="18" charset="0"/>
              </a:rPr>
              <a:t>Progress report to JRF, April 2015</a:t>
            </a:r>
            <a:endParaRPr lang="en-US" altLang="en-US" sz="2400" i="1" dirty="0" smtClean="0">
              <a:solidFill>
                <a:schemeClr val="accent3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Allowing for Northern Ireland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153960"/>
              </p:ext>
            </p:extLst>
          </p:nvPr>
        </p:nvGraphicFramePr>
        <p:xfrm>
          <a:off x="1475654" y="1916832"/>
          <a:ext cx="6480722" cy="3744416"/>
        </p:xfrm>
        <a:graphic>
          <a:graphicData uri="http://schemas.openxmlformats.org/drawingml/2006/table">
            <a:tbl>
              <a:tblPr firstRow="1" firstCol="1" bandRow="1"/>
              <a:tblGrid>
                <a:gridCol w="925817"/>
                <a:gridCol w="914245"/>
                <a:gridCol w="914245"/>
                <a:gridCol w="914245"/>
                <a:gridCol w="914245"/>
                <a:gridCol w="972108"/>
                <a:gridCol w="925817"/>
              </a:tblGrid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income quintile thresholds for Great Britain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lowest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highest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to 24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0.0226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0.0194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0.0273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0.0201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0.0122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0.1015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to 34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0.0577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0.0387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0.0321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0.0258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0.1954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 to 44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0.0591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0.0671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0.0563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0.0271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0.2512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to 54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0.0510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0.0416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0.0371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0.0348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0.0225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0.1871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 to 59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0.0233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0.0172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0.0141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0.0073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0.0048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0.0666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to 64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0.0138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0.0126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0.0105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0.0082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0.0068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 to 74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0.0169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0.0133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0.0077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0.0820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00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+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0.0158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0.0157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0.0132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0.0111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0.0641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0.2688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0.2307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0.2165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0.1153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Source: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Family Resources Survey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483768" y="2564904"/>
            <a:ext cx="720080" cy="2736304"/>
          </a:xfrm>
          <a:prstGeom prst="rect">
            <a:avLst/>
          </a:pr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172652" y="2564904"/>
            <a:ext cx="720080" cy="2736304"/>
          </a:xfrm>
          <a:prstGeom prst="rect">
            <a:avLst/>
          </a:pr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99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Preliminary Model Specification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updated policy environment</a:t>
            </a:r>
          </a:p>
          <a:p>
            <a:pPr lvl="1" eaLnBrk="1" hangingPunct="1">
              <a:defRPr/>
            </a:pPr>
            <a:r>
              <a:rPr lang="en-GB" dirty="0" smtClean="0"/>
              <a:t>Designed to reflect policy in place as of April 2011</a:t>
            </a:r>
          </a:p>
          <a:p>
            <a:pPr lvl="1" eaLnBrk="1" hangingPunct="1">
              <a:defRPr/>
            </a:pPr>
            <a:r>
              <a:rPr lang="en-GB" dirty="0" smtClean="0"/>
              <a:t>State pension ages for men and women rise in line with existing legislation</a:t>
            </a:r>
          </a:p>
          <a:p>
            <a:pPr lvl="1" eaLnBrk="1" hangingPunct="1">
              <a:defRPr/>
            </a:pPr>
            <a:r>
              <a:rPr lang="en-GB" dirty="0" smtClean="0"/>
              <a:t>UC to apply from 2017</a:t>
            </a:r>
          </a:p>
          <a:p>
            <a:pPr lvl="1" eaLnBrk="1" hangingPunct="1">
              <a:defRPr/>
            </a:pPr>
            <a:r>
              <a:rPr lang="en-GB" dirty="0" smtClean="0"/>
              <a:t>Single-tier pension applies from 2011 </a:t>
            </a:r>
          </a:p>
          <a:p>
            <a:pPr lvl="2" eaLnBrk="1" hangingPunct="1">
              <a:defRPr/>
            </a:pPr>
            <a:r>
              <a:rPr lang="en-GB" dirty="0" smtClean="0"/>
              <a:t>not 2016</a:t>
            </a:r>
          </a:p>
        </p:txBody>
      </p:sp>
    </p:spTree>
    <p:extLst>
      <p:ext uri="{BB962C8B-B14F-4D97-AF65-F5344CB8AC3E}">
        <p14:creationId xmlns:p14="http://schemas.microsoft.com/office/powerpoint/2010/main" val="389880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Updated Policy Environment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taxes</a:t>
            </a:r>
          </a:p>
          <a:p>
            <a:pPr lvl="1"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benefits</a:t>
            </a:r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/>
          </a:p>
          <a:p>
            <a:pPr eaLnBrk="1" hangingPunct="1">
              <a:spcBef>
                <a:spcPts val="0"/>
              </a:spcBef>
              <a:defRPr/>
            </a:pPr>
            <a:r>
              <a:rPr lang="en-GB" dirty="0" smtClean="0"/>
              <a:t>pensions</a:t>
            </a:r>
          </a:p>
          <a:p>
            <a:pPr eaLnBrk="1" hangingPunct="1">
              <a:spcBef>
                <a:spcPts val="3600"/>
              </a:spcBef>
              <a:spcAft>
                <a:spcPts val="1800"/>
              </a:spcAft>
              <a:defRPr/>
            </a:pPr>
            <a:r>
              <a:rPr lang="en-GB" dirty="0" smtClean="0"/>
              <a:t>allowing for imperfect take-up</a:t>
            </a:r>
          </a:p>
          <a:p>
            <a:pPr lvl="1" eaLnBrk="1" hangingPunct="1">
              <a:defRPr/>
            </a:pPr>
            <a:endParaRPr lang="en-GB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83568" y="157937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400" dirty="0" smtClean="0"/>
              <a:t>income taxes	- national insurance contributions</a:t>
            </a:r>
          </a:p>
          <a:p>
            <a:pPr marL="342900" indent="-342900">
              <a:buFontTx/>
              <a:buChar char="-"/>
            </a:pPr>
            <a:r>
              <a:rPr lang="en-GB" sz="2400" dirty="0"/>
              <a:t>council </a:t>
            </a:r>
            <a:r>
              <a:rPr lang="en-GB" sz="2400" dirty="0" smtClean="0"/>
              <a:t>tax		- taxes and duties on consumption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2708920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400" dirty="0" smtClean="0"/>
              <a:t>income support		- pension credit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working tax credit		- child tax credit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child benefit		- disability living allowance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attendance allowance	- housing benefit</a:t>
            </a:r>
          </a:p>
          <a:p>
            <a:pPr marL="342900" indent="-342900">
              <a:buFontTx/>
              <a:buChar char="-"/>
            </a:pPr>
            <a:r>
              <a:rPr lang="en-GB" sz="2400" dirty="0"/>
              <a:t>c</a:t>
            </a:r>
            <a:r>
              <a:rPr lang="en-GB" sz="2400" dirty="0" smtClean="0"/>
              <a:t>ouncil tax benefit	- universal credit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4974267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400" dirty="0" smtClean="0"/>
              <a:t>private pensions		- state pension (single-tier)</a:t>
            </a:r>
          </a:p>
          <a:p>
            <a:pPr marL="342900" indent="-342900">
              <a:buFontTx/>
              <a:buChar char="-"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72889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Preliminary Model Specification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revised model parameters</a:t>
            </a:r>
          </a:p>
          <a:p>
            <a:pPr lvl="1" eaLnBrk="1" hangingPunct="1">
              <a:defRPr/>
            </a:pPr>
            <a:r>
              <a:rPr lang="en-GB" dirty="0" smtClean="0"/>
              <a:t>exogenously identified parameters</a:t>
            </a:r>
          </a:p>
          <a:p>
            <a:pPr lvl="1" eaLnBrk="1" hangingPunct="1">
              <a:defRPr/>
            </a:pPr>
            <a:endParaRPr lang="en-GB" dirty="0" smtClean="0"/>
          </a:p>
          <a:p>
            <a:pPr lvl="1" eaLnBrk="1" hangingPunct="1">
              <a:defRPr/>
            </a:pPr>
            <a:endParaRPr lang="en-GB" dirty="0" smtClean="0"/>
          </a:p>
          <a:p>
            <a:pPr lvl="1" eaLnBrk="1" hangingPunct="1">
              <a:defRPr/>
            </a:pPr>
            <a:endParaRPr lang="en-GB" dirty="0" smtClean="0"/>
          </a:p>
          <a:p>
            <a:pPr lvl="1" eaLnBrk="1" hangingPunct="1">
              <a:defRPr/>
            </a:pPr>
            <a:r>
              <a:rPr lang="en-GB" dirty="0" smtClean="0"/>
              <a:t>endogenous identified parameters</a:t>
            </a:r>
          </a:p>
          <a:p>
            <a:pPr lvl="1" eaLnBrk="1" hangingPunct="1">
              <a:defRPr/>
            </a:pPr>
            <a:endParaRPr lang="en-GB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115616" y="2219380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400" dirty="0" smtClean="0"/>
              <a:t>policy environment	- probabilities of self-employed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unemployment rates	- national minimum wages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interest rates		- marital rates</a:t>
            </a:r>
          </a:p>
          <a:p>
            <a:pPr marL="342900" indent="-342900">
              <a:buFontTx/>
              <a:buChar char="-"/>
            </a:pPr>
            <a:r>
              <a:rPr lang="en-GB" sz="2400" dirty="0" smtClean="0"/>
              <a:t>fertility rates		- mortality rates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293096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GB" sz="2400" dirty="0"/>
              <a:t>p</a:t>
            </a:r>
            <a:r>
              <a:rPr lang="en-GB" sz="2400" dirty="0" smtClean="0"/>
              <a:t>references		- latent earnings</a:t>
            </a:r>
          </a:p>
        </p:txBody>
      </p:sp>
    </p:spTree>
    <p:extLst>
      <p:ext uri="{BB962C8B-B14F-4D97-AF65-F5344CB8AC3E}">
        <p14:creationId xmlns:p14="http://schemas.microsoft.com/office/powerpoint/2010/main" val="26018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Revised Model Parameters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preference parameters adjusted to reflect</a:t>
            </a:r>
          </a:p>
          <a:p>
            <a:pPr lvl="1" eaLnBrk="1" hangingPunct="1">
              <a:defRPr/>
            </a:pPr>
            <a:r>
              <a:rPr lang="en-GB" dirty="0" smtClean="0"/>
              <a:t>Labour supply</a:t>
            </a:r>
          </a:p>
          <a:p>
            <a:pPr lvl="1" eaLnBrk="1" hangingPunct="1">
              <a:defRPr/>
            </a:pPr>
            <a:r>
              <a:rPr lang="en-GB" dirty="0" smtClean="0"/>
              <a:t>Consumption</a:t>
            </a:r>
          </a:p>
          <a:p>
            <a:pPr lvl="1" eaLnBrk="1" hangingPunct="1">
              <a:defRPr/>
            </a:pPr>
            <a:r>
              <a:rPr lang="en-GB" dirty="0" smtClean="0"/>
              <a:t>Pension scheme participation</a:t>
            </a:r>
          </a:p>
          <a:p>
            <a:pPr eaLnBrk="1" hangingPunct="1">
              <a:defRPr/>
            </a:pPr>
            <a:r>
              <a:rPr lang="en-GB" dirty="0" smtClean="0"/>
              <a:t>Earnings parameters adjust to reflect sample moments for earnings</a:t>
            </a:r>
          </a:p>
        </p:txBody>
      </p:sp>
    </p:spTree>
    <p:extLst>
      <p:ext uri="{BB962C8B-B14F-4D97-AF65-F5344CB8AC3E}">
        <p14:creationId xmlns:p14="http://schemas.microsoft.com/office/powerpoint/2010/main" val="6702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Revised Model Parameters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3861048"/>
            <a:ext cx="4377307" cy="25117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861048"/>
            <a:ext cx="4389500" cy="25239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1484784"/>
            <a:ext cx="4365114" cy="23593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1484784"/>
            <a:ext cx="4377307" cy="23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0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Revised Model Parameters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116506"/>
            <a:ext cx="4511431" cy="2859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016" y="1116506"/>
            <a:ext cx="4328535" cy="2859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512" y="3933056"/>
            <a:ext cx="4505334" cy="28836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6016" y="3941294"/>
            <a:ext cx="4322439" cy="286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48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Revised Model Parameters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64" y="1987092"/>
            <a:ext cx="4503936" cy="30900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1987008"/>
            <a:ext cx="4516613" cy="310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42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Preliminary Model Specification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geographic identifier introduced </a:t>
            </a:r>
          </a:p>
          <a:p>
            <a:pPr lvl="1" eaLnBrk="1" hangingPunct="1">
              <a:defRPr/>
            </a:pPr>
            <a:r>
              <a:rPr lang="en-GB" dirty="0" smtClean="0"/>
              <a:t>Regional identifiers are now included in the model projections for each benefit unit, distinguishing between 12 ONS GORs</a:t>
            </a:r>
          </a:p>
          <a:p>
            <a:pPr lvl="1" eaLnBrk="1" hangingPunct="1"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843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Geographic Identifier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444703"/>
              </p:ext>
            </p:extLst>
          </p:nvPr>
        </p:nvGraphicFramePr>
        <p:xfrm>
          <a:off x="251524" y="1988846"/>
          <a:ext cx="8640955" cy="3600400"/>
        </p:xfrm>
        <a:graphic>
          <a:graphicData uri="http://schemas.openxmlformats.org/drawingml/2006/table">
            <a:tbl>
              <a:tblPr/>
              <a:tblGrid>
                <a:gridCol w="690215"/>
                <a:gridCol w="690215"/>
                <a:gridCol w="690215"/>
                <a:gridCol w="690215"/>
                <a:gridCol w="690215"/>
                <a:gridCol w="690215"/>
                <a:gridCol w="690215"/>
                <a:gridCol w="690215"/>
                <a:gridCol w="623847"/>
                <a:gridCol w="623847"/>
                <a:gridCol w="623847"/>
                <a:gridCol w="623847"/>
                <a:gridCol w="623847"/>
              </a:tblGrid>
              <a:tr h="672972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East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 West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Yorkshire and The Humber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 Midlands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 Midlands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East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London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East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West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Wales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Scotland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Northern Ireland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18-19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0.9399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0.0121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0.0210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0.0054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0.0055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20-24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0.9288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0.0123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0.0175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0.0052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0.0111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0.0067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0.9645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0.0053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0.0071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0.0075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30-34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0.9772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35-39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0.9848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40-44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0.9906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0.0007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0.0007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45-49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0.9932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0.0007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50-54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0.9937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55-59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0.9948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0.0007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0.0007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0.9955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0.0007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65-69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0.9963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0.0008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32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0.9971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554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75+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0.9960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0.0006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0.0009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0.0004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0.0002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0.0003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0.0001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0.0005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0.0000</a:t>
                      </a: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1412776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Transition probabilities for individuals resided in NE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8577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Outline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96962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Progress to date</a:t>
            </a:r>
          </a:p>
          <a:p>
            <a:pPr lvl="1" eaLnBrk="1" hangingPunct="1">
              <a:defRPr/>
            </a:pPr>
            <a:r>
              <a:rPr lang="en-GB" dirty="0" smtClean="0"/>
              <a:t>Initial variant of the model delivered 16 March</a:t>
            </a:r>
          </a:p>
          <a:p>
            <a:pPr lvl="1" eaLnBrk="1" hangingPunct="1">
              <a:defRPr/>
            </a:pPr>
            <a:r>
              <a:rPr lang="en-GB" dirty="0" smtClean="0"/>
              <a:t>Introduction of committed expenditure complete</a:t>
            </a:r>
          </a:p>
          <a:p>
            <a:pPr eaLnBrk="1" hangingPunct="1">
              <a:defRPr/>
            </a:pPr>
            <a:r>
              <a:rPr lang="en-GB" dirty="0"/>
              <a:t>Next steps</a:t>
            </a:r>
          </a:p>
          <a:p>
            <a:pPr lvl="1" eaLnBrk="1" hangingPunct="1">
              <a:defRPr/>
            </a:pPr>
            <a:r>
              <a:rPr lang="en-GB" dirty="0" smtClean="0"/>
              <a:t>Work in progress</a:t>
            </a:r>
            <a:endParaRPr lang="en-GB" dirty="0"/>
          </a:p>
          <a:p>
            <a:pPr lvl="1" eaLnBrk="1" hangingPunct="1">
              <a:defRPr/>
            </a:pPr>
            <a:r>
              <a:rPr lang="en-GB" dirty="0" smtClean="0"/>
              <a:t>Initiated collaborations</a:t>
            </a:r>
          </a:p>
          <a:p>
            <a:pPr eaLnBrk="1" hangingPunct="1">
              <a:defRPr/>
            </a:pP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Preliminary Model Specification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new analysis routine for projecting statistics tailored to the JRF anti-poverty program</a:t>
            </a:r>
          </a:p>
          <a:p>
            <a:pPr lvl="1" eaLnBrk="1" hangingPunct="1">
              <a:defRPr/>
            </a:pPr>
            <a:r>
              <a:rPr lang="en-GB" dirty="0" smtClean="0"/>
              <a:t>“poverty analysis.xls”</a:t>
            </a:r>
            <a:endParaRPr lang="en-GB" dirty="0"/>
          </a:p>
          <a:p>
            <a:pPr lvl="1" eaLnBrk="1" hangingPunct="1">
              <a:defRPr/>
            </a:pPr>
            <a:r>
              <a:rPr lang="en-GB" dirty="0" smtClean="0"/>
              <a:t>reports year </a:t>
            </a:r>
            <a:r>
              <a:rPr lang="en-GB" dirty="0"/>
              <a:t>specific </a:t>
            </a:r>
            <a:r>
              <a:rPr lang="en-GB" dirty="0" smtClean="0"/>
              <a:t>statistics for </a:t>
            </a:r>
            <a:r>
              <a:rPr lang="en-GB" dirty="0"/>
              <a:t>considering the relationship between redistributive policy and </a:t>
            </a:r>
            <a:r>
              <a:rPr lang="en-GB" dirty="0" smtClean="0"/>
              <a:t>poverty</a:t>
            </a:r>
          </a:p>
        </p:txBody>
      </p:sp>
    </p:spTree>
    <p:extLst>
      <p:ext uri="{BB962C8B-B14F-4D97-AF65-F5344CB8AC3E}">
        <p14:creationId xmlns:p14="http://schemas.microsoft.com/office/powerpoint/2010/main" val="48290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New Analysis Routine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68970"/>
            <a:ext cx="8568952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“poverty analysis.xls”</a:t>
            </a:r>
            <a:endParaRPr lang="en-GB" dirty="0"/>
          </a:p>
          <a:p>
            <a:pPr lvl="1" eaLnBrk="1" hangingPunct="1">
              <a:defRPr/>
            </a:pPr>
            <a:r>
              <a:rPr lang="en-GB" dirty="0" smtClean="0"/>
              <a:t>Poverty measures</a:t>
            </a:r>
          </a:p>
          <a:p>
            <a:pPr lvl="2" eaLnBrk="1" hangingPunct="1">
              <a:defRPr/>
            </a:pPr>
            <a:r>
              <a:rPr lang="en-GB" dirty="0" smtClean="0"/>
              <a:t>Absolute and relative poverty</a:t>
            </a:r>
          </a:p>
          <a:p>
            <a:pPr lvl="2" eaLnBrk="1" hangingPunct="1">
              <a:defRPr/>
            </a:pPr>
            <a:r>
              <a:rPr lang="en-GB" dirty="0" smtClean="0"/>
              <a:t>Cross-sectional and </a:t>
            </a:r>
            <a:r>
              <a:rPr lang="en-GB" dirty="0" err="1" smtClean="0"/>
              <a:t>intertemporal</a:t>
            </a:r>
            <a:r>
              <a:rPr lang="en-GB" dirty="0" smtClean="0"/>
              <a:t> (5 years)</a:t>
            </a:r>
          </a:p>
          <a:p>
            <a:pPr lvl="2" eaLnBrk="1" hangingPunct="1">
              <a:defRPr/>
            </a:pPr>
            <a:r>
              <a:rPr lang="en-GB" dirty="0" smtClean="0"/>
              <a:t>Consumption / disposable income before/after NDCs</a:t>
            </a:r>
          </a:p>
          <a:p>
            <a:pPr lvl="2" eaLnBrk="1" hangingPunct="1">
              <a:defRPr/>
            </a:pPr>
            <a:r>
              <a:rPr lang="en-GB" dirty="0" err="1" smtClean="0"/>
              <a:t>Equivalised</a:t>
            </a:r>
            <a:r>
              <a:rPr lang="en-GB" dirty="0" smtClean="0"/>
              <a:t> and </a:t>
            </a:r>
            <a:r>
              <a:rPr lang="en-GB" dirty="0" err="1" smtClean="0"/>
              <a:t>unequivalised</a:t>
            </a:r>
            <a:endParaRPr lang="en-GB" dirty="0" smtClean="0"/>
          </a:p>
          <a:p>
            <a:pPr lvl="2" eaLnBrk="1" hangingPunct="1">
              <a:defRPr/>
            </a:pPr>
            <a:r>
              <a:rPr lang="en-GB" dirty="0" smtClean="0"/>
              <a:t>Population subgroups</a:t>
            </a:r>
          </a:p>
          <a:p>
            <a:pPr lvl="3" eaLnBrk="1" hangingPunct="1">
              <a:defRPr/>
            </a:pPr>
            <a:r>
              <a:rPr lang="en-GB" dirty="0" smtClean="0"/>
              <a:t>All / children under 5 / single pensioners / pensioner couples</a:t>
            </a:r>
          </a:p>
          <a:p>
            <a:pPr lvl="1" eaLnBrk="1" hangingPunct="1">
              <a:defRPr/>
            </a:pPr>
            <a:r>
              <a:rPr lang="en-GB" dirty="0" smtClean="0"/>
              <a:t>Government Budget</a:t>
            </a:r>
          </a:p>
          <a:p>
            <a:pPr lvl="2" eaLnBrk="1" hangingPunct="1">
              <a:defRPr/>
            </a:pPr>
            <a:r>
              <a:rPr lang="en-GB" dirty="0" smtClean="0"/>
              <a:t>Income taxes, National </a:t>
            </a:r>
            <a:r>
              <a:rPr lang="en-GB" dirty="0"/>
              <a:t>Insurance </a:t>
            </a:r>
            <a:r>
              <a:rPr lang="en-GB" dirty="0" smtClean="0"/>
              <a:t>Contributions, VAT </a:t>
            </a:r>
            <a:r>
              <a:rPr lang="en-GB" dirty="0"/>
              <a:t>and Excise </a:t>
            </a:r>
            <a:r>
              <a:rPr lang="en-GB" dirty="0" smtClean="0"/>
              <a:t>duties, Welfare </a:t>
            </a:r>
            <a:r>
              <a:rPr lang="en-GB" dirty="0"/>
              <a:t>benefits</a:t>
            </a:r>
          </a:p>
          <a:p>
            <a:pPr lvl="2" eaLnBrk="1" hangingPunct="1">
              <a:defRPr/>
            </a:pPr>
            <a:r>
              <a:rPr lang="en-GB" dirty="0"/>
              <a:t>Net tax take = taxes - benefits</a:t>
            </a:r>
          </a:p>
          <a:p>
            <a:pPr lvl="1" eaLnBrk="1" hangingPunct="1"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9544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Preliminary Model Specification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training sessions</a:t>
            </a:r>
          </a:p>
          <a:p>
            <a:pPr lvl="1" eaLnBrk="1" hangingPunct="1">
              <a:defRPr/>
            </a:pPr>
            <a:r>
              <a:rPr lang="en-GB" dirty="0" smtClean="0"/>
              <a:t>Paolo Lucchino has conducted two training sessions, one with Chris (Nov 2014) and the other with Guoda (Mar 2015)</a:t>
            </a:r>
          </a:p>
          <a:p>
            <a:pPr eaLnBrk="1" hangingPunct="1">
              <a:defRPr/>
            </a:pPr>
            <a:r>
              <a:rPr lang="en-GB" dirty="0" smtClean="0"/>
              <a:t>Support</a:t>
            </a:r>
          </a:p>
          <a:p>
            <a:pPr lvl="1" eaLnBrk="1" hangingPunct="1">
              <a:defRPr/>
            </a:pPr>
            <a:r>
              <a:rPr lang="en-GB" dirty="0" smtClean="0"/>
              <a:t>We aim to respond to all queries within 24 hours (given time difference with Australia)</a:t>
            </a:r>
          </a:p>
          <a:p>
            <a:pPr lvl="1" eaLnBrk="1" hangingPunct="1">
              <a:defRPr/>
            </a:pPr>
            <a:r>
              <a:rPr lang="en-GB" dirty="0" smtClean="0"/>
              <a:t>We have established a Google drive for communications</a:t>
            </a:r>
          </a:p>
          <a:p>
            <a:pPr lvl="2" eaLnBrk="1" hangingPunct="1">
              <a:defRPr/>
            </a:pPr>
            <a:r>
              <a:rPr lang="en-GB" dirty="0" smtClean="0"/>
              <a:t>Please </a:t>
            </a:r>
            <a:r>
              <a:rPr lang="en-GB" smtClean="0"/>
              <a:t>advise us if </a:t>
            </a:r>
            <a:r>
              <a:rPr lang="en-GB" dirty="0" smtClean="0"/>
              <a:t>you would like access to this </a:t>
            </a:r>
          </a:p>
        </p:txBody>
      </p:sp>
    </p:spTree>
    <p:extLst>
      <p:ext uri="{BB962C8B-B14F-4D97-AF65-F5344CB8AC3E}">
        <p14:creationId xmlns:p14="http://schemas.microsoft.com/office/powerpoint/2010/main" val="68132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Committed Expenditure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Model structure revised to accommodate</a:t>
            </a:r>
          </a:p>
          <a:p>
            <a:pPr lvl="1" eaLnBrk="1" hangingPunct="1">
              <a:defRPr/>
            </a:pPr>
            <a:r>
              <a:rPr lang="en-GB" dirty="0" smtClean="0"/>
              <a:t>Housing</a:t>
            </a:r>
          </a:p>
          <a:p>
            <a:pPr lvl="1" eaLnBrk="1" hangingPunct="1">
              <a:defRPr/>
            </a:pPr>
            <a:r>
              <a:rPr lang="en-GB" dirty="0" smtClean="0"/>
              <a:t>Childcare</a:t>
            </a:r>
          </a:p>
          <a:p>
            <a:pPr lvl="1" eaLnBrk="1" hangingPunct="1">
              <a:defRPr/>
            </a:pPr>
            <a:r>
              <a:rPr lang="en-GB" dirty="0" smtClean="0"/>
              <a:t>Other essential expenditure</a:t>
            </a:r>
          </a:p>
          <a:p>
            <a:pPr lvl="1"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07749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Housing Expenditure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Distinguish renters from owners</a:t>
            </a:r>
          </a:p>
          <a:p>
            <a:pPr eaLnBrk="1" hangingPunct="1">
              <a:defRPr/>
            </a:pPr>
            <a:r>
              <a:rPr lang="en-GB" dirty="0" smtClean="0"/>
              <a:t>Owners:</a:t>
            </a:r>
          </a:p>
          <a:p>
            <a:pPr lvl="1" eaLnBrk="1" hangingPunct="1">
              <a:defRPr/>
            </a:pPr>
            <a:r>
              <a:rPr lang="en-GB" dirty="0" smtClean="0"/>
              <a:t>Value of housing equity</a:t>
            </a:r>
          </a:p>
          <a:p>
            <a:pPr lvl="1" eaLnBrk="1" hangingPunct="1">
              <a:defRPr/>
            </a:pPr>
            <a:r>
              <a:rPr lang="en-GB" dirty="0" smtClean="0"/>
              <a:t>Value of mortgage and interest payments</a:t>
            </a:r>
          </a:p>
          <a:p>
            <a:pPr eaLnBrk="1" hangingPunct="1">
              <a:defRPr/>
            </a:pPr>
            <a:r>
              <a:rPr lang="en-GB" dirty="0" smtClean="0"/>
              <a:t>Renters:</a:t>
            </a:r>
          </a:p>
          <a:p>
            <a:pPr lvl="1" eaLnBrk="1" hangingPunct="1">
              <a:defRPr/>
            </a:pPr>
            <a:r>
              <a:rPr lang="en-GB" dirty="0" smtClean="0"/>
              <a:t>House size and rent</a:t>
            </a:r>
          </a:p>
          <a:p>
            <a:pPr marL="57150" indent="0" eaLnBrk="1" hangingPunct="1">
              <a:buNone/>
              <a:defRPr/>
            </a:pPr>
            <a:r>
              <a:rPr lang="en-GB" i="1" dirty="0" smtClean="0"/>
              <a:t>Affects benefits eligibility</a:t>
            </a:r>
          </a:p>
          <a:p>
            <a:pPr lvl="1"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80800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Childcare Expenditure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/>
              <a:t>Childcare costs in the model are simulated based on the terms governing maximum associated transfer benefits provided under the working tax credit </a:t>
            </a:r>
            <a:endParaRPr lang="en-AU" dirty="0" smtClean="0"/>
          </a:p>
          <a:p>
            <a:pPr eaLnBrk="1" hangingPunct="1">
              <a:defRPr/>
            </a:pPr>
            <a:r>
              <a:rPr lang="en-AU" dirty="0" smtClean="0"/>
              <a:t>Incurred if adult working fewest hours works full-time in benefit unit with at least one child aged 14 or under</a:t>
            </a:r>
            <a:endParaRPr lang="en-GB" dirty="0" smtClean="0"/>
          </a:p>
          <a:p>
            <a:pPr lvl="1" eaLnBrk="1" hangingPunct="1">
              <a:defRPr/>
            </a:pPr>
            <a:endParaRPr lang="en-GB" i="1" dirty="0" smtClean="0"/>
          </a:p>
          <a:p>
            <a:pPr lvl="1"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969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Other Essential Expenditure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/>
              <a:t>parameterised based on data reported for the 5% of benefit units with the lowest aggregate </a:t>
            </a:r>
            <a:r>
              <a:rPr lang="en-AU" dirty="0" err="1" smtClean="0"/>
              <a:t>equivalised</a:t>
            </a:r>
            <a:r>
              <a:rPr lang="en-AU" dirty="0" smtClean="0"/>
              <a:t> consumption</a:t>
            </a:r>
          </a:p>
          <a:p>
            <a:pPr lvl="1" eaLnBrk="1" hangingPunct="1">
              <a:defRPr/>
            </a:pPr>
            <a:r>
              <a:rPr lang="en-AU" dirty="0" smtClean="0"/>
              <a:t>Considered population identified within 7 age bands</a:t>
            </a:r>
          </a:p>
          <a:p>
            <a:pPr lvl="1" eaLnBrk="1" hangingPunct="1">
              <a:defRPr/>
            </a:pPr>
            <a:r>
              <a:rPr lang="en-AU" dirty="0" smtClean="0"/>
              <a:t>Averages of </a:t>
            </a:r>
            <a:r>
              <a:rPr lang="en-AU" dirty="0" err="1" smtClean="0"/>
              <a:t>equivalised</a:t>
            </a:r>
            <a:r>
              <a:rPr lang="en-AU" dirty="0" smtClean="0"/>
              <a:t> consumption net of rent and childcare costs evaluated by age band and year</a:t>
            </a:r>
            <a:endParaRPr lang="en-GB" dirty="0" smtClean="0"/>
          </a:p>
          <a:p>
            <a:pPr lvl="1" eaLnBrk="1" hangingPunct="1">
              <a:defRPr/>
            </a:pPr>
            <a:endParaRPr lang="en-GB" i="1" dirty="0" smtClean="0"/>
          </a:p>
          <a:p>
            <a:pPr marL="457200" lvl="1" indent="0" eaLnBrk="1" hangingPunct="1">
              <a:buNone/>
              <a:defRPr/>
            </a:pPr>
            <a:endParaRPr lang="en-GB" i="1" dirty="0" smtClean="0"/>
          </a:p>
          <a:p>
            <a:pPr lvl="1" eaLnBrk="1" hangingPunct="1"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95660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Other Essential Expenditure</a:t>
            </a: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6912768" cy="45365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11560" y="1196752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Average </a:t>
            </a:r>
            <a:r>
              <a:rPr lang="en-AU" sz="2000" dirty="0" err="1"/>
              <a:t>equivalised</a:t>
            </a:r>
            <a:r>
              <a:rPr lang="en-AU" sz="2000" dirty="0"/>
              <a:t> consumption net of childcare and rental costs of 5 per cent of benefit units with lowest </a:t>
            </a:r>
            <a:r>
              <a:rPr lang="en-AU" sz="2000" dirty="0" err="1"/>
              <a:t>equivalised</a:t>
            </a:r>
            <a:r>
              <a:rPr lang="en-AU" sz="2000" dirty="0"/>
              <a:t> total consumption, by age and </a:t>
            </a:r>
            <a:r>
              <a:rPr lang="en-AU" sz="2000" dirty="0" smtClean="0"/>
              <a:t>year; 18-54 year olds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8954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Other Essential Expenditure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1196752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/>
              <a:t>Average </a:t>
            </a:r>
            <a:r>
              <a:rPr lang="en-AU" sz="2000" dirty="0" err="1"/>
              <a:t>equivalised</a:t>
            </a:r>
            <a:r>
              <a:rPr lang="en-AU" sz="2000" dirty="0"/>
              <a:t> consumption net of childcare and rental costs of 5 per cent of benefit units with lowest </a:t>
            </a:r>
            <a:r>
              <a:rPr lang="en-AU" sz="2000" dirty="0" err="1"/>
              <a:t>equivalised</a:t>
            </a:r>
            <a:r>
              <a:rPr lang="en-AU" sz="2000" dirty="0"/>
              <a:t> total consumption, by age and </a:t>
            </a:r>
            <a:r>
              <a:rPr lang="en-AU" sz="2000" dirty="0" smtClean="0"/>
              <a:t>year; aged 55 and over</a:t>
            </a:r>
            <a:endParaRPr lang="en-GB" sz="2000" dirty="0"/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6984776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84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Other Essential Expenditure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196752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Average disposable income of </a:t>
            </a:r>
            <a:r>
              <a:rPr lang="en-AU" sz="2000" dirty="0"/>
              <a:t>5 per cent of benefit units with lowest </a:t>
            </a:r>
            <a:r>
              <a:rPr lang="en-AU" sz="2000" dirty="0" err="1"/>
              <a:t>equivalised</a:t>
            </a:r>
            <a:r>
              <a:rPr lang="en-AU" sz="2000" dirty="0"/>
              <a:t> total </a:t>
            </a:r>
            <a:r>
              <a:rPr lang="en-AU" sz="2000" dirty="0" smtClean="0"/>
              <a:t>consumption by </a:t>
            </a:r>
            <a:r>
              <a:rPr lang="en-AU" sz="2000" dirty="0"/>
              <a:t>age band and year </a:t>
            </a:r>
            <a:endParaRPr lang="en-GB" sz="2000" dirty="0"/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6250250" cy="43277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590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Preliminary Model Specification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Model variant delivered 16 March</a:t>
            </a:r>
          </a:p>
          <a:p>
            <a:pPr lvl="1" eaLnBrk="1" hangingPunct="1">
              <a:defRPr/>
            </a:pPr>
            <a:r>
              <a:rPr lang="en-GB" dirty="0"/>
              <a:t>23 March: Guoda Cibaite started work</a:t>
            </a:r>
          </a:p>
          <a:p>
            <a:pPr lvl="1" eaLnBrk="1" hangingPunct="1">
              <a:defRPr/>
            </a:pPr>
            <a:r>
              <a:rPr lang="en-GB" dirty="0" smtClean="0"/>
              <a:t>Delivered model:</a:t>
            </a:r>
          </a:p>
          <a:p>
            <a:pPr lvl="2" eaLnBrk="1" hangingPunct="1">
              <a:defRPr/>
            </a:pPr>
            <a:r>
              <a:rPr lang="en-GB" dirty="0" smtClean="0"/>
              <a:t>updated to project from WAS data reported during the calendar year 2011</a:t>
            </a:r>
          </a:p>
          <a:p>
            <a:pPr lvl="2" eaLnBrk="1" hangingPunct="1">
              <a:defRPr/>
            </a:pPr>
            <a:r>
              <a:rPr lang="en-GB" dirty="0" smtClean="0"/>
              <a:t>updated policy environment</a:t>
            </a:r>
          </a:p>
          <a:p>
            <a:pPr lvl="2" eaLnBrk="1" hangingPunct="1">
              <a:defRPr/>
            </a:pPr>
            <a:r>
              <a:rPr lang="en-GB" dirty="0" smtClean="0"/>
              <a:t>revised model parameters</a:t>
            </a:r>
          </a:p>
          <a:p>
            <a:pPr lvl="2" eaLnBrk="1" hangingPunct="1">
              <a:defRPr/>
            </a:pPr>
            <a:r>
              <a:rPr lang="en-GB" dirty="0" smtClean="0"/>
              <a:t>geographic identifier introduced (ONS GORs)</a:t>
            </a:r>
          </a:p>
          <a:p>
            <a:pPr lvl="2" eaLnBrk="1" hangingPunct="1">
              <a:defRPr/>
            </a:pPr>
            <a:r>
              <a:rPr lang="en-GB" dirty="0" smtClean="0"/>
              <a:t>new analysis routine for projecting statistics tailored to the JRF anti-poverty program</a:t>
            </a:r>
            <a:endParaRPr lang="en-GB" i="1" dirty="0" smtClean="0"/>
          </a:p>
          <a:p>
            <a:pPr lvl="1" eaLnBrk="1" hangingPunct="1">
              <a:defRPr/>
            </a:pPr>
            <a:r>
              <a:rPr lang="en-GB" dirty="0" smtClean="0"/>
              <a:t>training sessions conducted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2492896"/>
            <a:ext cx="8064500" cy="2520280"/>
          </a:xfrm>
          <a:prstGeom prst="rect">
            <a:avLst/>
          </a:prstGeom>
          <a:solidFill>
            <a:srgbClr val="8E3A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sz="3200" i="1" dirty="0" smtClean="0">
                <a:solidFill>
                  <a:schemeClr val="bg1"/>
                </a:solidFill>
              </a:rPr>
              <a:t>All features introduced into the model and </a:t>
            </a:r>
            <a:r>
              <a:rPr lang="en-AU" sz="3200" i="1" dirty="0" smtClean="0">
                <a:solidFill>
                  <a:schemeClr val="bg1"/>
                </a:solidFill>
              </a:rPr>
              <a:t>empirical </a:t>
            </a:r>
            <a:r>
              <a:rPr lang="en-AU" sz="3200" i="1" dirty="0" smtClean="0">
                <a:solidFill>
                  <a:schemeClr val="bg1"/>
                </a:solidFill>
              </a:rPr>
              <a:t>analyses are fully documented and associated reports are available at any time upon request</a:t>
            </a:r>
            <a:endParaRPr lang="en-AU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96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Other Essential Expenditure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1196752"/>
            <a:ext cx="7704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Average rental costs of </a:t>
            </a:r>
            <a:r>
              <a:rPr lang="en-AU" sz="2000" dirty="0"/>
              <a:t>5 per cent of benefit units with lowest </a:t>
            </a:r>
            <a:r>
              <a:rPr lang="en-AU" sz="2000" dirty="0" err="1"/>
              <a:t>equivalised</a:t>
            </a:r>
            <a:r>
              <a:rPr lang="en-AU" sz="2000" dirty="0"/>
              <a:t> total </a:t>
            </a:r>
            <a:r>
              <a:rPr lang="en-AU" sz="2000" dirty="0" smtClean="0"/>
              <a:t>consumption by </a:t>
            </a:r>
            <a:r>
              <a:rPr lang="en-AU" sz="2000" dirty="0"/>
              <a:t>age band and year </a:t>
            </a:r>
            <a:endParaRPr lang="en-GB" sz="2000" dirty="0"/>
          </a:p>
        </p:txBody>
      </p:sp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54" y="1988840"/>
            <a:ext cx="6178242" cy="4251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376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Simulating Population Cross-section</a:t>
            </a:r>
          </a:p>
          <a:p>
            <a:pPr lvl="1" eaLnBrk="1" hangingPunct="1">
              <a:defRPr/>
            </a:pPr>
            <a:r>
              <a:rPr lang="en-GB" dirty="0" smtClean="0"/>
              <a:t>Child maturation</a:t>
            </a:r>
          </a:p>
          <a:p>
            <a:pPr lvl="2" eaLnBrk="1" hangingPunct="1">
              <a:defRPr/>
            </a:pPr>
            <a:r>
              <a:rPr lang="en-GB" dirty="0" smtClean="0"/>
              <a:t>Data collection in advanced stages</a:t>
            </a:r>
          </a:p>
          <a:p>
            <a:pPr lvl="1" eaLnBrk="1" hangingPunct="1">
              <a:defRPr/>
            </a:pPr>
            <a:r>
              <a:rPr lang="en-GB" dirty="0" smtClean="0"/>
              <a:t>International migration</a:t>
            </a:r>
          </a:p>
          <a:p>
            <a:pPr lvl="2" eaLnBrk="1" hangingPunct="1">
              <a:defRPr/>
            </a:pPr>
            <a:r>
              <a:rPr lang="en-GB" dirty="0" smtClean="0"/>
              <a:t>Following child maturation</a:t>
            </a:r>
            <a:endParaRPr lang="en-GB" dirty="0"/>
          </a:p>
          <a:p>
            <a:pPr eaLnBrk="1" hangingPunct="1">
              <a:defRPr/>
            </a:pPr>
            <a:r>
              <a:rPr lang="en-GB" dirty="0"/>
              <a:t>Calibration</a:t>
            </a:r>
          </a:p>
          <a:p>
            <a:pPr lvl="1" eaLnBrk="1" hangingPunct="1">
              <a:defRPr/>
            </a:pPr>
            <a:r>
              <a:rPr lang="en-GB" dirty="0"/>
              <a:t>On-going</a:t>
            </a:r>
          </a:p>
          <a:p>
            <a:pPr eaLnBrk="1" hangingPunct="1">
              <a:defRPr/>
            </a:pPr>
            <a:r>
              <a:rPr lang="en-GB" dirty="0" smtClean="0"/>
              <a:t>Initiated collaborations</a:t>
            </a:r>
          </a:p>
          <a:p>
            <a:pPr eaLnBrk="1" hangingPunct="1"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7769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GB" dirty="0" smtClean="0"/>
              <a:t>Model Calibration</a:t>
            </a:r>
            <a:endParaRPr lang="en-GB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revised model parameters</a:t>
            </a:r>
          </a:p>
          <a:p>
            <a:pPr lvl="1" eaLnBrk="1" hangingPunct="1">
              <a:defRPr/>
            </a:pPr>
            <a:r>
              <a:rPr lang="en-GB" dirty="0" smtClean="0"/>
              <a:t>principal calibration</a:t>
            </a:r>
          </a:p>
          <a:p>
            <a:pPr lvl="2" eaLnBrk="1" hangingPunct="1">
              <a:defRPr/>
            </a:pPr>
            <a:r>
              <a:rPr lang="en-GB" dirty="0" smtClean="0"/>
              <a:t>a ‘balanced’ appraisal for </a:t>
            </a:r>
            <a:r>
              <a:rPr lang="en-GB" dirty="0" err="1" smtClean="0"/>
              <a:t>intertemporal</a:t>
            </a:r>
            <a:r>
              <a:rPr lang="en-GB" dirty="0" smtClean="0"/>
              <a:t> projections</a:t>
            </a:r>
          </a:p>
          <a:p>
            <a:pPr lvl="1" eaLnBrk="1" hangingPunct="1">
              <a:defRPr/>
            </a:pPr>
            <a:r>
              <a:rPr lang="en-GB" dirty="0" smtClean="0"/>
              <a:t>a negative calibration</a:t>
            </a:r>
          </a:p>
          <a:p>
            <a:pPr lvl="2" eaLnBrk="1" hangingPunct="1">
              <a:defRPr/>
            </a:pPr>
            <a:r>
              <a:rPr lang="en-GB" dirty="0" smtClean="0"/>
              <a:t>designed to exaggerate poverty and impose more trying conditions for the aggregate government budget</a:t>
            </a:r>
          </a:p>
          <a:p>
            <a:pPr lvl="1" eaLnBrk="1" hangingPunct="1"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60169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Model Calibration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principal calibration</a:t>
            </a:r>
          </a:p>
          <a:p>
            <a:pPr eaLnBrk="1" hangingPunct="1">
              <a:defRPr/>
            </a:pPr>
            <a:r>
              <a:rPr lang="en-GB" dirty="0" smtClean="0"/>
              <a:t>a negative calibration</a:t>
            </a:r>
          </a:p>
          <a:p>
            <a:pPr lvl="1" eaLnBrk="1" hangingPunct="1">
              <a:defRPr/>
            </a:pPr>
            <a:endParaRPr lang="en-GB" dirty="0" smtClean="0"/>
          </a:p>
        </p:txBody>
      </p:sp>
      <p:sp>
        <p:nvSpPr>
          <p:cNvPr id="6" name="Text Box 13"/>
          <p:cNvSpPr txBox="1"/>
          <p:nvPr/>
        </p:nvSpPr>
        <p:spPr>
          <a:xfrm>
            <a:off x="395536" y="2564904"/>
            <a:ext cx="8352928" cy="3096344"/>
          </a:xfrm>
          <a:prstGeom prst="rect">
            <a:avLst/>
          </a:prstGeom>
          <a:solidFill>
            <a:srgbClr val="943C49"/>
          </a:solidFill>
          <a:ln>
            <a:solidFill>
              <a:srgbClr val="943C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Box 1: differences between model calibrations</a:t>
            </a:r>
            <a:endParaRPr lang="en-GB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Wage </a:t>
            </a:r>
            <a:r>
              <a:rPr lang="en-GB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growth:  lower </a:t>
            </a: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negative calibration, especially amongst lower educated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Wage </a:t>
            </a:r>
            <a:r>
              <a:rPr lang="en-GB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offers:    less </a:t>
            </a: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prevalent in negative calibration, especially </a:t>
            </a:r>
            <a:r>
              <a:rPr lang="en-GB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lower </a:t>
            </a: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educated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Rates of </a:t>
            </a:r>
            <a:r>
              <a:rPr lang="en-GB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return:    reduced </a:t>
            </a: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negative calibration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Migration:	reduced net immigration in negative calibration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Marriages:	less prevalent in negative calibration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Longevity:	increased in negative calibration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Costs inflation:	higher in negative </a:t>
            </a:r>
            <a:r>
              <a:rPr lang="en-GB" dirty="0" smtClean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calibration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dirty="0" smtClean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Benefits growth:	lower in negative calibration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20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76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GB" dirty="0" smtClean="0"/>
              <a:t>Initiated Collaborations</a:t>
            </a:r>
            <a:endParaRPr lang="en-GB" dirty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NIACE: Stephen Evans</a:t>
            </a:r>
          </a:p>
          <a:p>
            <a:pPr lvl="1" eaLnBrk="1" hangingPunct="1">
              <a:defRPr/>
            </a:pPr>
            <a:r>
              <a:rPr lang="en-GB" dirty="0" smtClean="0"/>
              <a:t>Exploring the potential effects of a “citizen’s skills entitlement”, including the proposed National Commitment of “shared responsibility for investment”</a:t>
            </a:r>
          </a:p>
          <a:p>
            <a:pPr eaLnBrk="1" hangingPunct="1">
              <a:defRPr/>
            </a:pPr>
            <a:r>
              <a:rPr lang="en-GB" dirty="0" smtClean="0"/>
              <a:t>Heriot-Watt University: Glen Bramley</a:t>
            </a:r>
          </a:p>
          <a:p>
            <a:pPr lvl="1" eaLnBrk="1" hangingPunct="1">
              <a:defRPr/>
            </a:pPr>
            <a:r>
              <a:rPr lang="en-GB" dirty="0" smtClean="0"/>
              <a:t>Housing costs and regional variation</a:t>
            </a:r>
          </a:p>
          <a:p>
            <a:pPr lvl="2" eaLnBrk="1" hangingPunct="1">
              <a:defRPr/>
            </a:pPr>
            <a:r>
              <a:rPr lang="en-GB" dirty="0" smtClean="0"/>
              <a:t>complementary to our analysis</a:t>
            </a:r>
            <a:endParaRPr lang="en-GB" dirty="0"/>
          </a:p>
          <a:p>
            <a:pPr eaLnBrk="1" hangingPunct="1">
              <a:defRPr/>
            </a:pPr>
            <a:r>
              <a:rPr lang="en-GB" dirty="0" smtClean="0"/>
              <a:t>University of York: Roy Sainsbury</a:t>
            </a:r>
          </a:p>
          <a:p>
            <a:pPr lvl="1" eaLnBrk="1" hangingPunct="1">
              <a:defRPr/>
            </a:pPr>
            <a:r>
              <a:rPr lang="en-GB" dirty="0" smtClean="0"/>
              <a:t>Reforming the UC in relation to support for individuals affected by disability</a:t>
            </a:r>
          </a:p>
        </p:txBody>
      </p:sp>
    </p:spTree>
    <p:extLst>
      <p:ext uri="{BB962C8B-B14F-4D97-AF65-F5344CB8AC3E}">
        <p14:creationId xmlns:p14="http://schemas.microsoft.com/office/powerpoint/2010/main" val="38014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Further Out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848" y="1268413"/>
            <a:ext cx="8229600" cy="4524375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 smtClean="0"/>
              <a:t>Health status</a:t>
            </a:r>
          </a:p>
          <a:p>
            <a:pPr eaLnBrk="1" hangingPunct="1">
              <a:defRPr/>
            </a:pPr>
            <a:r>
              <a:rPr lang="en-GB" altLang="en-US" dirty="0" smtClean="0"/>
              <a:t>Endogenous education decisions</a:t>
            </a:r>
          </a:p>
          <a:p>
            <a:pPr eaLnBrk="1" hangingPunct="1">
              <a:defRPr/>
            </a:pPr>
            <a:r>
              <a:rPr lang="en-GB" altLang="en-US" dirty="0" smtClean="0"/>
              <a:t>Behavioural alternatives</a:t>
            </a:r>
          </a:p>
          <a:p>
            <a:pPr eaLnBrk="1" hangingPunct="1">
              <a:defRPr/>
            </a:pPr>
            <a:r>
              <a:rPr lang="en-GB" altLang="en-US" dirty="0" smtClean="0"/>
              <a:t>Consumption at individual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Preliminary Model Specification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project from WAS data reported during the calendar year 2011</a:t>
            </a:r>
          </a:p>
          <a:p>
            <a:pPr lvl="1" eaLnBrk="1" hangingPunct="1">
              <a:defRPr/>
            </a:pPr>
            <a:r>
              <a:rPr lang="en-GB" dirty="0" smtClean="0"/>
              <a:t>Representativeness of the WAS sample for Great Britain</a:t>
            </a:r>
          </a:p>
          <a:p>
            <a:pPr lvl="1" eaLnBrk="1" hangingPunct="1">
              <a:defRPr/>
            </a:pPr>
            <a:r>
              <a:rPr lang="en-GB" dirty="0" smtClean="0"/>
              <a:t>Augmenting the WAS sample for Northern Ireland</a:t>
            </a:r>
          </a:p>
        </p:txBody>
      </p:sp>
    </p:spTree>
    <p:extLst>
      <p:ext uri="{BB962C8B-B14F-4D97-AF65-F5344CB8AC3E}">
        <p14:creationId xmlns:p14="http://schemas.microsoft.com/office/powerpoint/2010/main" val="244125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Evaluating Suitability of WAS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641748"/>
              </p:ext>
            </p:extLst>
          </p:nvPr>
        </p:nvGraphicFramePr>
        <p:xfrm>
          <a:off x="179514" y="1268766"/>
          <a:ext cx="8856980" cy="5112562"/>
        </p:xfrm>
        <a:graphic>
          <a:graphicData uri="http://schemas.openxmlformats.org/drawingml/2006/table">
            <a:tbl>
              <a:tblPr firstRow="1" firstCol="1" bandRow="1"/>
              <a:tblGrid>
                <a:gridCol w="689126"/>
                <a:gridCol w="675006"/>
                <a:gridCol w="675006"/>
                <a:gridCol w="674300"/>
                <a:gridCol w="674300"/>
                <a:gridCol w="674300"/>
                <a:gridCol w="674300"/>
                <a:gridCol w="674300"/>
                <a:gridCol w="674300"/>
                <a:gridCol w="674300"/>
                <a:gridCol w="719490"/>
                <a:gridCol w="689126"/>
                <a:gridCol w="689126"/>
              </a:tblGrid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 specific deciles relative to population median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lowest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highest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poor*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Gini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Family Resources Survey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0.1684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0.3186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0.4485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0.5430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0.6485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0.7811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0.9558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1.1425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1.4050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2.2055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0.4109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0.3651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0.3051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0.5669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0.7420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0.9272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1.1022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1.2885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1.5114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1.8034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2.2487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3.9156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0.1672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0.3662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35-44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0.3086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0.6144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0.8076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1.0041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1.2219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1.4626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1.7457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2.1237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2.7447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5.8990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0.1451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0.4264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45-54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0.2927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0.5670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0.7816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1.0145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1.2604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1.5059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1.8019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2.1971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2.8396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5.3701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0.4147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55-59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0.2347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0.4638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0.6659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0.8437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1.0752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1.3291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1.6236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2.0428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2.6783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4.5833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0.2080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60-64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0.2452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0.5540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0.6794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0.8307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1.2033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1.4848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1.9041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3.6504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0.2952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0.4054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0.3024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0.4247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0.4983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0.5797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0.6724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0.7835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0.9208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1.1393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1.4594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2.6300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0.3730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0.3546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0.2613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0.3535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0.4197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0.4837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0.5465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0.6215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0.8360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1.0743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1.9763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0.5258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0.3292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Wealth and Assets Survey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0.1186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0.2819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0.3983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0.4862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0.5739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0.6937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0.7930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0.9386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1.1980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2.1393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0.4781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0.3791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25-34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0.2999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0.5731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0.7542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0.9271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1.0880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1.2784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1.4981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1.7884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2.1844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3.7803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0.1691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0.3587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35-44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0.2858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0.5557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0.7508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0.9364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1.1226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1.3271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1.5678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1.8737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2.3599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5.0100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0.1748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45-54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0.2794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0.5422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0.7444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0.9771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1.1994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1.4444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1.7225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2.0821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2.5952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5.1364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0.1789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55-59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0.2267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0.4267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0.6050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0.8218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1.0306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1.2778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1.5893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1.9750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2.4606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4.0849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0.2468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0.4108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60-64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0.2528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0.4031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0.5473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0.7215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0.9050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1.1038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1.3182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1.6121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2.1290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4.2925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0.2797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0.4318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0.2620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0.3757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0.4623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0.5492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0.6575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0.7914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0.9721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1.2183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1.5838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3.0841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0.4003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0.4031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5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75+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0.2248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0.3210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0.3872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0.4519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0.5197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0.6016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0.7106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0.8734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1.1476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2.2836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0.5513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0.3776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source: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Family Resources Survey 2011/12, omitting sample for Northern Ireland, variable HHINC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Wealth and Assets Survey, wave 3 reported during the calendar year 2011, variable DVTOTGIR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Notes: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 poor defined with respect to poverty line set to 60% of population median income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815"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population median equals £528 per week for FRS, and £32076.40 per year for the WAS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875" marR="66875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435718" y="2132856"/>
            <a:ext cx="504056" cy="864096"/>
          </a:xfrm>
          <a:prstGeom prst="rect">
            <a:avLst/>
          </a:pr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8429614" y="4060596"/>
            <a:ext cx="504056" cy="825040"/>
          </a:xfrm>
          <a:prstGeom prst="rect">
            <a:avLst/>
          </a:pr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707400" y="2980476"/>
            <a:ext cx="555882" cy="216024"/>
          </a:xfrm>
          <a:prstGeom prst="rect">
            <a:avLst/>
          </a:pr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711106" y="4893874"/>
            <a:ext cx="555882" cy="216024"/>
          </a:xfrm>
          <a:prstGeom prst="rect">
            <a:avLst/>
          </a:pr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72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45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649101"/>
            <a:ext cx="7992888" cy="48042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123914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18 to 24 year olds</a:t>
            </a:r>
            <a:endParaRPr lang="en-GB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Evaluating </a:t>
            </a:r>
            <a:r>
              <a:rPr lang="en-GB" altLang="en-US" dirty="0" smtClean="0"/>
              <a:t>Suitability </a:t>
            </a:r>
            <a:r>
              <a:rPr lang="en-GB" altLang="en-US" dirty="0"/>
              <a:t>of </a:t>
            </a:r>
            <a:r>
              <a:rPr lang="en-GB" altLang="en-US" dirty="0" smtClean="0"/>
              <a:t>WAS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1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45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Evaluating </a:t>
            </a:r>
            <a:r>
              <a:rPr lang="en-GB" altLang="en-US" dirty="0" smtClean="0"/>
              <a:t>Suitability </a:t>
            </a:r>
            <a:r>
              <a:rPr lang="en-GB" altLang="en-US" dirty="0"/>
              <a:t>of WAS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23914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45 to 54 year olds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747" y="1628800"/>
            <a:ext cx="8026662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21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4544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Evaluating </a:t>
            </a:r>
            <a:r>
              <a:rPr lang="en-GB" altLang="en-US" dirty="0" smtClean="0"/>
              <a:t>Suitability </a:t>
            </a:r>
            <a:r>
              <a:rPr lang="en-GB" altLang="en-US" dirty="0"/>
              <a:t>of WAS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7544" y="1239143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6</a:t>
            </a:r>
            <a:r>
              <a:rPr lang="en-GB" sz="2400" dirty="0" smtClean="0"/>
              <a:t>5 to 74 year olds</a:t>
            </a:r>
            <a:endParaRPr lang="en-GB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395" y="1661651"/>
            <a:ext cx="7972005" cy="479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7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_background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Allowing for Northern Ireland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970"/>
            <a:ext cx="8229600" cy="4204246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/>
              <a:t>A </a:t>
            </a:r>
            <a:r>
              <a:rPr lang="en-AU" dirty="0"/>
              <a:t>pseudo population for Northern Ireland was imputed, by randomly selecting observations reported by the WAS for Great Britain, structured to reflect the age and earnings distributions of Northern </a:t>
            </a:r>
            <a:r>
              <a:rPr lang="en-AU" dirty="0" smtClean="0"/>
              <a:t>Ireland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1566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12523</TotalTime>
  <Words>1570</Words>
  <Application>Microsoft Office PowerPoint</Application>
  <PresentationFormat>On-screen Show (4:3)</PresentationFormat>
  <Paragraphs>708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Times New Roman</vt:lpstr>
      <vt:lpstr>Default Design</vt:lpstr>
      <vt:lpstr>Adapting the LINDA Model</vt:lpstr>
      <vt:lpstr>Outline</vt:lpstr>
      <vt:lpstr>Preliminary Model Specification</vt:lpstr>
      <vt:lpstr>Preliminary Model Specification</vt:lpstr>
      <vt:lpstr>Evaluating Suitability of WAS</vt:lpstr>
      <vt:lpstr>Evaluating Suitability of WAS</vt:lpstr>
      <vt:lpstr>Evaluating Suitability of WAS</vt:lpstr>
      <vt:lpstr>Evaluating Suitability of WAS</vt:lpstr>
      <vt:lpstr>Allowing for Northern Ireland</vt:lpstr>
      <vt:lpstr>Allowing for Northern Ireland</vt:lpstr>
      <vt:lpstr>Preliminary Model Specification</vt:lpstr>
      <vt:lpstr>Updated Policy Environment</vt:lpstr>
      <vt:lpstr>Preliminary Model Specification</vt:lpstr>
      <vt:lpstr>Revised Model Parameters</vt:lpstr>
      <vt:lpstr>Revised Model Parameters</vt:lpstr>
      <vt:lpstr>Revised Model Parameters</vt:lpstr>
      <vt:lpstr>Revised Model Parameters</vt:lpstr>
      <vt:lpstr>Preliminary Model Specification</vt:lpstr>
      <vt:lpstr>Geographic Identifier</vt:lpstr>
      <vt:lpstr>Preliminary Model Specification</vt:lpstr>
      <vt:lpstr>New Analysis Routine</vt:lpstr>
      <vt:lpstr>Preliminary Model Specification</vt:lpstr>
      <vt:lpstr>Committed Expenditure</vt:lpstr>
      <vt:lpstr>Housing Expenditure</vt:lpstr>
      <vt:lpstr>Childcare Expenditure</vt:lpstr>
      <vt:lpstr>Other Essential Expenditure</vt:lpstr>
      <vt:lpstr>Other Essential Expenditure</vt:lpstr>
      <vt:lpstr>Other Essential Expenditure</vt:lpstr>
      <vt:lpstr>Other Essential Expenditure</vt:lpstr>
      <vt:lpstr>Other Essential Expenditure</vt:lpstr>
      <vt:lpstr>Next Steps</vt:lpstr>
      <vt:lpstr>Model Calibration</vt:lpstr>
      <vt:lpstr>Model Calibration</vt:lpstr>
      <vt:lpstr>Initiated Collaborations</vt:lpstr>
      <vt:lpstr>Further Out</vt:lpstr>
    </vt:vector>
  </TitlesOfParts>
  <Company>NIESR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Grant Naber</dc:creator>
  <cp:lastModifiedBy>Justin van de Ven</cp:lastModifiedBy>
  <cp:revision>282</cp:revision>
  <dcterms:created xsi:type="dcterms:W3CDTF">2008-12-03T14:53:03Z</dcterms:created>
  <dcterms:modified xsi:type="dcterms:W3CDTF">2015-04-20T08:28:48Z</dcterms:modified>
</cp:coreProperties>
</file>