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3" r:id="rId3"/>
    <p:sldId id="372" r:id="rId4"/>
    <p:sldId id="394" r:id="rId5"/>
    <p:sldId id="392" r:id="rId6"/>
    <p:sldId id="395" r:id="rId7"/>
    <p:sldId id="396" r:id="rId8"/>
    <p:sldId id="406" r:id="rId9"/>
    <p:sldId id="407" r:id="rId10"/>
    <p:sldId id="408" r:id="rId11"/>
    <p:sldId id="409" r:id="rId12"/>
    <p:sldId id="410" r:id="rId13"/>
    <p:sldId id="411" r:id="rId14"/>
    <p:sldId id="402" r:id="rId15"/>
    <p:sldId id="405" r:id="rId16"/>
    <p:sldId id="413" r:id="rId17"/>
    <p:sldId id="401" r:id="rId18"/>
    <p:sldId id="403" r:id="rId19"/>
    <p:sldId id="418" r:id="rId20"/>
    <p:sldId id="404" r:id="rId21"/>
    <p:sldId id="417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426" r:id="rId30"/>
    <p:sldId id="398" r:id="rId31"/>
    <p:sldId id="415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Sanchez-Martinez" initials="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8E3A46"/>
    <a:srgbClr val="943C49"/>
    <a:srgbClr val="853742"/>
    <a:srgbClr val="FF7C80"/>
    <a:srgbClr val="FF5050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8119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E5A66C-B1B2-4193-B1DB-96698FE1FD4F}" type="datetimeFigureOut">
              <a:rPr lang="en-GB"/>
              <a:pPr>
                <a:defRPr/>
              </a:pPr>
              <a:t>15/12/2014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28C6787-FCA5-489B-818C-EE9A7B08C4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759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E2C6B8-8B91-4B50-BE29-B6492BC504DB}" type="slidenum">
              <a:rPr lang="en-GB" altLang="en-US" smtClean="0">
                <a:latin typeface="Arial" charset="0"/>
              </a:rPr>
              <a:pPr/>
              <a:t>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7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NOTE: for stated experiment make, run through front-end, and make following changes: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SHEET Aa1: basic tax rate from 22 to 34%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SHEET A4: set flat rate retirement benefits at bottom to 114.05 and 174.05, and set all PC benefits to 0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SHEET C1: uncheck BSP (CP1)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CC0978-A937-45D0-9A35-C2D805B2035D}" type="slidenum">
              <a:rPr lang="en-GB" altLang="en-US" smtClean="0">
                <a:latin typeface="Arial" charset="0"/>
              </a:rPr>
              <a:pPr/>
              <a:t>10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054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3347CB-3684-42B3-9DBC-976C037E6CBD}" type="slidenum">
              <a:rPr lang="en-GB" altLang="en-US" smtClean="0">
                <a:latin typeface="Arial" charset="0"/>
              </a:rPr>
              <a:pPr/>
              <a:t>11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93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B524B0-C550-4EE9-8E14-04CAA182C6F8}" type="slidenum">
              <a:rPr lang="en-GB" altLang="en-US" smtClean="0">
                <a:latin typeface="Arial" charset="0"/>
              </a:rPr>
              <a:pPr/>
              <a:t>12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59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F2062B-42F7-49C5-85B5-7DBBB52AD5A2}" type="slidenum">
              <a:rPr lang="en-GB" altLang="en-US" smtClean="0">
                <a:latin typeface="Arial" charset="0"/>
              </a:rPr>
              <a:pPr/>
              <a:t>13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297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65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947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07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513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9501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19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96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649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58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102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217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69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6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01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492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090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913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29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36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0152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30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877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D269FC-615D-4F04-9C4C-DA10727723D7}" type="slidenum">
              <a:rPr lang="en-GB" altLang="en-US" smtClean="0">
                <a:latin typeface="Arial" charset="0"/>
              </a:rPr>
              <a:pPr/>
              <a:t>31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200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93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56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8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45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B6DE04-962C-4644-9979-DD88A0E177CD}" type="slidenum">
              <a:rPr lang="en-GB" altLang="en-US" smtClean="0">
                <a:latin typeface="Arial" charset="0"/>
              </a:rPr>
              <a:pPr/>
              <a:t>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772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D023B1-756E-4539-8976-2F52E356C9F7}" type="slidenum">
              <a:rPr lang="en-GB" altLang="en-US" smtClean="0">
                <a:latin typeface="Arial" charset="0"/>
              </a:rPr>
              <a:pPr/>
              <a:t>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8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47A3-B63D-4930-8BB9-00D254F5F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D36F8-E7FB-487B-B1B5-6B7E2F422D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1BB37-1B38-4EFA-934D-2D4416A287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A32A0-9E11-477D-9298-50B5DD32D4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AF21-BD82-483A-A7BF-F82C76916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0A050-D984-46C3-AF37-5A284C080D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8EFEA-AF0A-40E6-A671-C5A6A5AFC6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01C7D-C826-458D-810D-85D1783BA9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C668A-77AB-4277-9CED-1B10A316B7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0377-3EEE-42B3-952C-726375355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6C63B-5273-4B4E-9C41-A00358CF1E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FFF9E-8DA5-4A6B-B003-506BF91135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11C4D5E-4792-4B1C-BF1A-635FFC5B57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p_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350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4000" dirty="0" smtClean="0">
                <a:solidFill>
                  <a:schemeClr val="accent3"/>
                </a:solidFill>
              </a:rPr>
              <a:t>Using LINDA to model long-term anti-poverty strategies</a:t>
            </a:r>
            <a:endParaRPr lang="en-US" altLang="en-US" sz="4000" dirty="0" smtClean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67175" y="5084763"/>
            <a:ext cx="4681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/>
              <a:t>Justin van de Ven </a:t>
            </a:r>
            <a:r>
              <a:rPr lang="en-GB" altLang="en-US" dirty="0" smtClean="0"/>
              <a:t>(jvandeven@niesr.ac.uk</a:t>
            </a:r>
            <a:r>
              <a:rPr lang="en-GB" altLang="en-US" dirty="0"/>
              <a:t>)</a:t>
            </a:r>
          </a:p>
          <a:p>
            <a:r>
              <a:rPr lang="en-GB" altLang="en-US" dirty="0"/>
              <a:t>Paolo Lucchino &amp; Jonathan Portes </a:t>
            </a:r>
          </a:p>
          <a:p>
            <a:endParaRPr lang="en-GB" altLang="en-US" dirty="0"/>
          </a:p>
          <a:p>
            <a:r>
              <a:rPr lang="en-GB" altLang="en-US" dirty="0" smtClean="0"/>
              <a:t>December 2014</a:t>
            </a:r>
            <a:endParaRPr lang="en-GB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397125"/>
            <a:ext cx="6911975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400" i="1" dirty="0" smtClean="0">
                <a:solidFill>
                  <a:schemeClr val="accent3"/>
                </a:solidFill>
                <a:latin typeface="Times New Roman" pitchFamily="18" charset="0"/>
              </a:rPr>
              <a:t>Introduction </a:t>
            </a:r>
            <a:r>
              <a:rPr lang="en-GB" altLang="en-US" sz="2400" i="1" dirty="0">
                <a:solidFill>
                  <a:schemeClr val="accent3"/>
                </a:solidFill>
                <a:latin typeface="Times New Roman" pitchFamily="18" charset="0"/>
              </a:rPr>
              <a:t>to varying model parameters</a:t>
            </a:r>
            <a:endParaRPr lang="en-US" altLang="en-US" sz="2400" i="1" dirty="0">
              <a:solidFill>
                <a:schemeClr val="accent3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GB" altLang="en-US" sz="2400" i="1" dirty="0" smtClean="0">
                <a:solidFill>
                  <a:schemeClr val="accent3"/>
                </a:solidFill>
                <a:latin typeface="Times New Roman" pitchFamily="18" charset="0"/>
              </a:rPr>
              <a:t> and some baseline </a:t>
            </a:r>
            <a:r>
              <a:rPr lang="en-GB" altLang="en-US" sz="2400" i="1" dirty="0" smtClean="0">
                <a:solidFill>
                  <a:schemeClr val="accent3"/>
                </a:solidFill>
                <a:latin typeface="Times New Roman" pitchFamily="18" charset="0"/>
              </a:rPr>
              <a:t>poverty projections to </a:t>
            </a:r>
            <a:r>
              <a:rPr lang="en-GB" altLang="en-US" sz="2400" i="1" dirty="0" smtClean="0">
                <a:solidFill>
                  <a:schemeClr val="accent3"/>
                </a:solidFill>
                <a:latin typeface="Times New Roman" pitchFamily="18" charset="0"/>
              </a:rPr>
              <a:t>2020</a:t>
            </a:r>
            <a:endParaRPr lang="en-US" altLang="en-US" sz="2400" i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Practical example – defining parameters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50" y="1154113"/>
            <a:ext cx="5799138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84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the Model in Practice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kern="0" dirty="0"/>
              <a:t>Each simulation is </a:t>
            </a:r>
            <a:r>
              <a:rPr lang="en-GB" sz="2800" kern="0" dirty="0" smtClean="0"/>
              <a:t>comprised </a:t>
            </a:r>
            <a:r>
              <a:rPr lang="en-GB" sz="2800" kern="0" dirty="0"/>
              <a:t>of </a:t>
            </a:r>
            <a:r>
              <a:rPr lang="en-GB" sz="2800" kern="0" dirty="0" smtClean="0"/>
              <a:t>4 discrete </a:t>
            </a:r>
            <a:r>
              <a:rPr lang="en-GB" sz="2800" kern="0" dirty="0"/>
              <a:t>steps: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Define </a:t>
            </a:r>
            <a:r>
              <a:rPr lang="en-GB" sz="2400" kern="0" dirty="0" smtClean="0"/>
              <a:t>the policy environment</a:t>
            </a:r>
            <a:endParaRPr lang="en-GB" sz="2400" kern="0" dirty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Solve for utility maximising decisions for any potential combination of benefit unit characteristics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Simulate the circumstances of a reference population cross-section forward and backward through time, eventually building up panel data describing the complete life-history of each.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Run secondary analyses on the panel data to explore issues of interest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11188" y="2103438"/>
            <a:ext cx="7859712" cy="2376487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11188" y="5589588"/>
            <a:ext cx="7777162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457200">
              <a:defRPr/>
            </a:pPr>
            <a:r>
              <a:rPr lang="en-GB" sz="2400" i="1" kern="0" dirty="0">
                <a:solidFill>
                  <a:srgbClr val="FF0000"/>
                </a:solidFill>
              </a:rPr>
              <a:t>Steps 2 and 3 automated by the model</a:t>
            </a:r>
          </a:p>
        </p:txBody>
      </p:sp>
    </p:spTree>
    <p:extLst>
      <p:ext uri="{BB962C8B-B14F-4D97-AF65-F5344CB8AC3E}">
        <p14:creationId xmlns:p14="http://schemas.microsoft.com/office/powerpoint/2010/main" val="4131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the Model in Practice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kern="0" dirty="0"/>
              <a:t>Each simulation is </a:t>
            </a:r>
            <a:r>
              <a:rPr lang="en-GB" sz="2800" kern="0" dirty="0" smtClean="0"/>
              <a:t>comprised </a:t>
            </a:r>
            <a:r>
              <a:rPr lang="en-GB" sz="2800" kern="0" dirty="0"/>
              <a:t>of </a:t>
            </a:r>
            <a:r>
              <a:rPr lang="en-GB" sz="2800" kern="0" dirty="0" smtClean="0"/>
              <a:t>4 discrete </a:t>
            </a:r>
            <a:r>
              <a:rPr lang="en-GB" sz="2800" kern="0" dirty="0"/>
              <a:t>steps: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Define </a:t>
            </a:r>
            <a:r>
              <a:rPr lang="en-GB" sz="2400" kern="0" dirty="0" smtClean="0"/>
              <a:t>the policy environment</a:t>
            </a:r>
            <a:endParaRPr lang="en-GB" sz="2400" kern="0" dirty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Solve for utility maximising decisions for any potential combination of benefit unit characteristics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Simulate the circumstances of a reference population cross-section forward and backward through time, eventually building up panel data describing the complete life-history of each.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Run secondary analyses on the panel data to explore issues of interest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4538" y="4498975"/>
            <a:ext cx="7859712" cy="792163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25475" y="5516563"/>
            <a:ext cx="797877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7313">
              <a:defRPr/>
            </a:pPr>
            <a:r>
              <a:rPr lang="en-GB" sz="2400" i="1" kern="0" dirty="0">
                <a:solidFill>
                  <a:srgbClr val="FF0000"/>
                </a:solidFill>
              </a:rPr>
              <a:t>Step 4 assisted by automated production of a standard set of statistics</a:t>
            </a:r>
          </a:p>
        </p:txBody>
      </p:sp>
    </p:spTree>
    <p:extLst>
      <p:ext uri="{BB962C8B-B14F-4D97-AF65-F5344CB8AC3E}">
        <p14:creationId xmlns:p14="http://schemas.microsoft.com/office/powerpoint/2010/main" val="183598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3068638"/>
            <a:ext cx="8497888" cy="2798762"/>
          </a:xfrm>
        </p:spPr>
        <p:txBody>
          <a:bodyPr/>
          <a:lstStyle/>
          <a:p>
            <a:pPr eaLnBrk="1" hangingPunct="1"/>
            <a:r>
              <a:rPr lang="en-AU" sz="2400" dirty="0" smtClean="0"/>
              <a:t>The model in its current form is reasonably well adapted to permit analysis of poverty as defined above.</a:t>
            </a:r>
          </a:p>
          <a:p>
            <a:pPr lvl="1" eaLnBrk="1" hangingPunct="1"/>
            <a:r>
              <a:rPr lang="en-AU" sz="2000" dirty="0" smtClean="0"/>
              <a:t>The model includes a broad description of material resources, including income and wealth</a:t>
            </a:r>
          </a:p>
          <a:p>
            <a:pPr lvl="1" eaLnBrk="1" hangingPunct="1"/>
            <a:r>
              <a:rPr lang="en-AU" sz="2000" dirty="0" smtClean="0"/>
              <a:t>The model includes a measure of family consumption that responds to needs in respect of the number of family members, childcare and housing costs, and the associated bearing of employment.</a:t>
            </a:r>
          </a:p>
          <a:p>
            <a:pPr eaLnBrk="1" hangingPunct="1"/>
            <a:endParaRPr lang="en-GB" altLang="en-US" sz="2400" dirty="0" smtClean="0"/>
          </a:p>
          <a:p>
            <a:pPr eaLnBrk="1" hangingPunct="1"/>
            <a:endParaRPr lang="en-GB" altLang="en-US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03200" y="1196975"/>
            <a:ext cx="8497888" cy="187166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en-GB" sz="2800" i="1" dirty="0" smtClean="0"/>
              <a:t>Poverty: when </a:t>
            </a:r>
            <a:r>
              <a:rPr lang="en-GB" sz="2800" i="1" dirty="0"/>
              <a:t>a person’s resources (mainly their material resources) are not sufficient to meet their minimum needs (including social participation)</a:t>
            </a:r>
          </a:p>
        </p:txBody>
      </p:sp>
    </p:spTree>
    <p:extLst>
      <p:ext uri="{BB962C8B-B14F-4D97-AF65-F5344CB8AC3E}">
        <p14:creationId xmlns:p14="http://schemas.microsoft.com/office/powerpoint/2010/main" val="413611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Using standard poverty-line methods, it is possible to describe measures of poverty with reference to a wide range of alternative statistics:</a:t>
            </a:r>
          </a:p>
          <a:p>
            <a:pPr lvl="1" eaLnBrk="1" hangingPunct="1"/>
            <a:r>
              <a:rPr lang="en-GB" altLang="en-US" sz="2000" dirty="0" smtClean="0"/>
              <a:t>Threshold variables</a:t>
            </a:r>
          </a:p>
          <a:p>
            <a:pPr lvl="2" eaLnBrk="1" hangingPunct="1"/>
            <a:r>
              <a:rPr lang="en-GB" altLang="en-US" sz="1600" dirty="0" smtClean="0"/>
              <a:t>disposable income / gross income / consumption / available funds</a:t>
            </a:r>
          </a:p>
          <a:p>
            <a:pPr lvl="2" eaLnBrk="1" hangingPunct="1"/>
            <a:r>
              <a:rPr lang="en-GB" altLang="en-US" sz="1600" dirty="0" err="1"/>
              <a:t>e</a:t>
            </a:r>
            <a:r>
              <a:rPr lang="en-GB" altLang="en-US" sz="1600" dirty="0" err="1" smtClean="0"/>
              <a:t>quivalised</a:t>
            </a:r>
            <a:r>
              <a:rPr lang="en-GB" altLang="en-US" sz="1600" dirty="0" smtClean="0"/>
              <a:t> / non-</a:t>
            </a:r>
            <a:r>
              <a:rPr lang="en-GB" altLang="en-US" sz="1600" dirty="0" err="1" smtClean="0"/>
              <a:t>equivalised</a:t>
            </a:r>
            <a:endParaRPr lang="en-GB" altLang="en-US" sz="1600" dirty="0" smtClean="0"/>
          </a:p>
          <a:p>
            <a:pPr lvl="2" eaLnBrk="1" hangingPunct="1"/>
            <a:r>
              <a:rPr lang="en-GB" altLang="en-US" sz="1600" dirty="0" smtClean="0"/>
              <a:t>pre / post non-discretionary expenditure</a:t>
            </a:r>
          </a:p>
          <a:p>
            <a:pPr lvl="1" eaLnBrk="1" hangingPunct="1"/>
            <a:r>
              <a:rPr lang="en-GB" altLang="en-US" sz="2000" dirty="0" smtClean="0"/>
              <a:t>Time frame</a:t>
            </a:r>
          </a:p>
          <a:p>
            <a:pPr lvl="2" eaLnBrk="1" hangingPunct="1"/>
            <a:r>
              <a:rPr lang="en-GB" altLang="en-US" sz="1600" dirty="0" smtClean="0"/>
              <a:t>annual to lifetime</a:t>
            </a:r>
          </a:p>
          <a:p>
            <a:pPr lvl="1" eaLnBrk="1" hangingPunct="1"/>
            <a:r>
              <a:rPr lang="en-GB" altLang="en-US" sz="2000" dirty="0" smtClean="0"/>
              <a:t>Units of analysis</a:t>
            </a:r>
          </a:p>
          <a:p>
            <a:pPr lvl="2" eaLnBrk="1" hangingPunct="1"/>
            <a:r>
              <a:rPr lang="en-GB" altLang="en-US" sz="1600" dirty="0" smtClean="0"/>
              <a:t>benefit units</a:t>
            </a:r>
          </a:p>
          <a:p>
            <a:pPr lvl="2" eaLnBrk="1" hangingPunct="1"/>
            <a:r>
              <a:rPr lang="en-GB" altLang="en-US" sz="1600" dirty="0" smtClean="0"/>
              <a:t>people</a:t>
            </a:r>
          </a:p>
          <a:p>
            <a:pPr lvl="2" eaLnBrk="1" hangingPunct="1"/>
            <a:r>
              <a:rPr lang="en-GB" altLang="en-US" sz="1600" dirty="0" smtClean="0"/>
              <a:t>children – by age</a:t>
            </a:r>
          </a:p>
          <a:p>
            <a:pPr lvl="1" eaLnBrk="1" hangingPunct="1"/>
            <a:r>
              <a:rPr lang="en-GB" altLang="en-US" sz="2000" dirty="0" smtClean="0"/>
              <a:t>Disaggregation by</a:t>
            </a:r>
          </a:p>
          <a:p>
            <a:pPr lvl="2" eaLnBrk="1" hangingPunct="1"/>
            <a:r>
              <a:rPr lang="en-GB" altLang="en-US" sz="1600" dirty="0" smtClean="0"/>
              <a:t>age / year / education / relationship status / self-employment / temporal dynamics</a:t>
            </a: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712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Using standard poverty-line methods, it is possible to describe measures of poverty with reference to a wide range of alternative statistics:</a:t>
            </a:r>
          </a:p>
          <a:p>
            <a:pPr lvl="1" eaLnBrk="1" hangingPunct="1"/>
            <a:r>
              <a:rPr lang="en-GB" altLang="en-US" sz="2000" dirty="0" smtClean="0"/>
              <a:t>Threshold variables</a:t>
            </a:r>
          </a:p>
          <a:p>
            <a:pPr lvl="2" eaLnBrk="1" hangingPunct="1"/>
            <a:r>
              <a:rPr lang="en-GB" altLang="en-US" sz="1600" dirty="0" smtClean="0"/>
              <a:t>disposable income / gross Income / consumption / available funds</a:t>
            </a:r>
          </a:p>
          <a:p>
            <a:pPr lvl="2" eaLnBrk="1" hangingPunct="1"/>
            <a:r>
              <a:rPr lang="en-GB" altLang="en-US" sz="1600" dirty="0" err="1"/>
              <a:t>e</a:t>
            </a:r>
            <a:r>
              <a:rPr lang="en-GB" altLang="en-US" sz="1600" dirty="0" err="1" smtClean="0"/>
              <a:t>quivalised</a:t>
            </a:r>
            <a:r>
              <a:rPr lang="en-GB" altLang="en-US" sz="1600" dirty="0" smtClean="0"/>
              <a:t> / non-</a:t>
            </a:r>
            <a:r>
              <a:rPr lang="en-GB" altLang="en-US" sz="1600" dirty="0" err="1" smtClean="0"/>
              <a:t>equivalised</a:t>
            </a:r>
            <a:endParaRPr lang="en-GB" altLang="en-US" sz="1600" dirty="0" smtClean="0"/>
          </a:p>
          <a:p>
            <a:pPr lvl="2" eaLnBrk="1" hangingPunct="1"/>
            <a:r>
              <a:rPr lang="en-GB" altLang="en-US" sz="1600" dirty="0" smtClean="0"/>
              <a:t>pre / post non-discretionary expenditure</a:t>
            </a:r>
          </a:p>
          <a:p>
            <a:pPr lvl="1" eaLnBrk="1" hangingPunct="1"/>
            <a:r>
              <a:rPr lang="en-GB" altLang="en-US" sz="2000" dirty="0" smtClean="0"/>
              <a:t>Time frame</a:t>
            </a:r>
          </a:p>
          <a:p>
            <a:pPr lvl="2" eaLnBrk="1" hangingPunct="1"/>
            <a:r>
              <a:rPr lang="en-GB" altLang="en-US" sz="1600" dirty="0" smtClean="0"/>
              <a:t>annual to lifetime</a:t>
            </a:r>
          </a:p>
          <a:p>
            <a:pPr lvl="1" eaLnBrk="1" hangingPunct="1"/>
            <a:r>
              <a:rPr lang="en-GB" altLang="en-US" sz="2000" dirty="0" smtClean="0"/>
              <a:t>Units of analysis</a:t>
            </a:r>
          </a:p>
          <a:p>
            <a:pPr lvl="2" eaLnBrk="1" hangingPunct="1"/>
            <a:r>
              <a:rPr lang="en-GB" altLang="en-US" sz="1600" dirty="0" smtClean="0"/>
              <a:t>benefit units</a:t>
            </a:r>
          </a:p>
          <a:p>
            <a:pPr lvl="2" eaLnBrk="1" hangingPunct="1"/>
            <a:r>
              <a:rPr lang="en-GB" altLang="en-US" sz="1600" dirty="0" smtClean="0"/>
              <a:t>people</a:t>
            </a:r>
          </a:p>
          <a:p>
            <a:pPr lvl="2" eaLnBrk="1" hangingPunct="1"/>
            <a:r>
              <a:rPr lang="en-GB" altLang="en-US" sz="1600" dirty="0" smtClean="0"/>
              <a:t>children – by age</a:t>
            </a:r>
          </a:p>
          <a:p>
            <a:pPr lvl="1" eaLnBrk="1" hangingPunct="1"/>
            <a:r>
              <a:rPr lang="en-GB" altLang="en-US" sz="2000" dirty="0" smtClean="0"/>
              <a:t>Disaggregation by</a:t>
            </a:r>
          </a:p>
          <a:p>
            <a:pPr lvl="2" eaLnBrk="1" hangingPunct="1"/>
            <a:r>
              <a:rPr lang="en-GB" altLang="en-US" sz="1600" dirty="0" smtClean="0"/>
              <a:t>age / year / education / relationship status / self-employment / temporal dynamics</a:t>
            </a:r>
            <a:endParaRPr lang="en-GB" altLang="en-US" sz="20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563711" y="3645025"/>
            <a:ext cx="2712145" cy="648072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Using standard poverty-line methods, it is possible to describe measures of poverty with reference to a wide range of alternative statistics:</a:t>
            </a:r>
          </a:p>
          <a:p>
            <a:pPr lvl="1" eaLnBrk="1" hangingPunct="1"/>
            <a:r>
              <a:rPr lang="en-GB" altLang="en-US" sz="2000" dirty="0" smtClean="0"/>
              <a:t>Threshold variables</a:t>
            </a:r>
          </a:p>
          <a:p>
            <a:pPr lvl="2" eaLnBrk="1" hangingPunct="1"/>
            <a:r>
              <a:rPr lang="en-GB" altLang="en-US" sz="1600" dirty="0" smtClean="0"/>
              <a:t>disposable income / gross Income / consumption / available funds</a:t>
            </a:r>
          </a:p>
          <a:p>
            <a:pPr lvl="2" eaLnBrk="1" hangingPunct="1"/>
            <a:r>
              <a:rPr lang="en-GB" altLang="en-US" sz="1600" dirty="0" err="1"/>
              <a:t>e</a:t>
            </a:r>
            <a:r>
              <a:rPr lang="en-GB" altLang="en-US" sz="1600" dirty="0" err="1" smtClean="0"/>
              <a:t>quivalised</a:t>
            </a:r>
            <a:r>
              <a:rPr lang="en-GB" altLang="en-US" sz="1600" dirty="0" smtClean="0"/>
              <a:t> / non-</a:t>
            </a:r>
            <a:r>
              <a:rPr lang="en-GB" altLang="en-US" sz="1600" dirty="0" err="1" smtClean="0"/>
              <a:t>equivalised</a:t>
            </a:r>
            <a:endParaRPr lang="en-GB" altLang="en-US" sz="1600" dirty="0" smtClean="0"/>
          </a:p>
          <a:p>
            <a:pPr lvl="2" eaLnBrk="1" hangingPunct="1"/>
            <a:r>
              <a:rPr lang="en-GB" altLang="en-US" sz="1600" dirty="0" smtClean="0"/>
              <a:t>pre / post non-discretionary expenditure</a:t>
            </a:r>
          </a:p>
          <a:p>
            <a:pPr lvl="1" eaLnBrk="1" hangingPunct="1"/>
            <a:r>
              <a:rPr lang="en-GB" altLang="en-US" sz="2000" dirty="0" smtClean="0"/>
              <a:t>Time frame</a:t>
            </a:r>
          </a:p>
          <a:p>
            <a:pPr lvl="2" eaLnBrk="1" hangingPunct="1"/>
            <a:r>
              <a:rPr lang="en-GB" altLang="en-US" sz="1600" dirty="0" smtClean="0"/>
              <a:t>annual to lifetime</a:t>
            </a:r>
          </a:p>
          <a:p>
            <a:pPr lvl="1" eaLnBrk="1" hangingPunct="1"/>
            <a:r>
              <a:rPr lang="en-GB" altLang="en-US" sz="2000" dirty="0" smtClean="0"/>
              <a:t>Units of analysis</a:t>
            </a:r>
          </a:p>
          <a:p>
            <a:pPr lvl="2" eaLnBrk="1" hangingPunct="1"/>
            <a:r>
              <a:rPr lang="en-GB" altLang="en-US" sz="1600" dirty="0" smtClean="0"/>
              <a:t>benefit units</a:t>
            </a:r>
          </a:p>
          <a:p>
            <a:pPr lvl="2" eaLnBrk="1" hangingPunct="1"/>
            <a:r>
              <a:rPr lang="en-GB" altLang="en-US" sz="1600" dirty="0" smtClean="0"/>
              <a:t>people</a:t>
            </a:r>
          </a:p>
          <a:p>
            <a:pPr lvl="2" eaLnBrk="1" hangingPunct="1"/>
            <a:r>
              <a:rPr lang="en-GB" altLang="en-US" sz="1600" dirty="0" smtClean="0"/>
              <a:t>children – by age</a:t>
            </a:r>
          </a:p>
          <a:p>
            <a:pPr lvl="1" eaLnBrk="1" hangingPunct="1"/>
            <a:r>
              <a:rPr lang="en-GB" altLang="en-US" sz="2000" dirty="0" smtClean="0"/>
              <a:t>Disaggregation by</a:t>
            </a:r>
          </a:p>
          <a:p>
            <a:pPr lvl="2" eaLnBrk="1" hangingPunct="1"/>
            <a:r>
              <a:rPr lang="en-GB" altLang="en-US" sz="1600" dirty="0" smtClean="0"/>
              <a:t>age / year / education / relationship status / self-employment / temporal dynamics</a:t>
            </a:r>
            <a:endParaRPr lang="en-GB" altLang="en-US" sz="20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331641" y="2733634"/>
            <a:ext cx="1800200" cy="288032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331640" y="3044246"/>
            <a:ext cx="1152128" cy="288032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11" y="-1053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Limitations on projection of population medians</a:t>
            </a:r>
          </a:p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844824"/>
            <a:ext cx="7704856" cy="457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Limitations on projection of population medians</a:t>
            </a:r>
          </a:p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949031"/>
            <a:ext cx="7587160" cy="45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r>
              <a:rPr lang="en-GB" altLang="en-US" sz="2400" dirty="0" smtClean="0"/>
              <a:t>Limitations on projection of population medians</a:t>
            </a:r>
          </a:p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772816"/>
            <a:ext cx="6408712" cy="469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0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Outline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Defining LINDA’s scope</a:t>
            </a:r>
          </a:p>
          <a:p>
            <a:pPr eaLnBrk="1" hangingPunct="1">
              <a:defRPr/>
            </a:pPr>
            <a:r>
              <a:rPr lang="en-GB" dirty="0"/>
              <a:t>Using the model</a:t>
            </a:r>
          </a:p>
          <a:p>
            <a:pPr eaLnBrk="1" hangingPunct="1">
              <a:defRPr/>
            </a:pPr>
            <a:r>
              <a:rPr lang="en-GB" dirty="0" smtClean="0"/>
              <a:t>Baseline poverty projections</a:t>
            </a:r>
          </a:p>
          <a:p>
            <a:pPr eaLnBrk="1" hangingPunct="1">
              <a:defRPr/>
            </a:pPr>
            <a:r>
              <a:rPr lang="en-GB" dirty="0" smtClean="0"/>
              <a:t>Progress report</a:t>
            </a:r>
          </a:p>
          <a:p>
            <a:pPr eaLnBrk="1" hangingPunct="1">
              <a:defRPr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99592" y="1412776"/>
            <a:ext cx="760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annual disposable </a:t>
            </a:r>
            <a:r>
              <a:rPr lang="en-GB" i="1" dirty="0" err="1" smtClean="0"/>
              <a:t>equivalised</a:t>
            </a:r>
            <a:r>
              <a:rPr lang="en-GB" i="1" dirty="0" smtClean="0"/>
              <a:t> benefit unit income</a:t>
            </a:r>
            <a:endParaRPr lang="en-GB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507" y="1894246"/>
            <a:ext cx="7379885" cy="45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99592" y="1412776"/>
            <a:ext cx="760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annual disposable </a:t>
            </a:r>
            <a:r>
              <a:rPr lang="en-GB" i="1" dirty="0" err="1" smtClean="0"/>
              <a:t>equivalised</a:t>
            </a:r>
            <a:r>
              <a:rPr lang="en-GB" i="1" dirty="0" smtClean="0"/>
              <a:t> benefit unit income</a:t>
            </a:r>
            <a:endParaRPr lang="en-GB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81" y="1895006"/>
            <a:ext cx="7399311" cy="456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99592" y="1412776"/>
            <a:ext cx="760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annual disposable </a:t>
            </a:r>
            <a:r>
              <a:rPr lang="en-GB" i="1" dirty="0" err="1" smtClean="0"/>
              <a:t>equivalised</a:t>
            </a:r>
            <a:r>
              <a:rPr lang="en-GB" i="1" dirty="0" smtClean="0"/>
              <a:t> benefit unit income</a:t>
            </a:r>
            <a:endParaRPr lang="en-GB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193" y="1910888"/>
            <a:ext cx="7362485" cy="454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140" y="2058602"/>
            <a:ext cx="7336826" cy="439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140" y="2058601"/>
            <a:ext cx="7303244" cy="437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140" y="2058601"/>
            <a:ext cx="7303244" cy="437461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123728" y="5085184"/>
            <a:ext cx="720080" cy="432048"/>
          </a:xfrm>
          <a:prstGeom prst="roundRect">
            <a:avLst/>
          </a:prstGeom>
          <a:solidFill>
            <a:srgbClr val="7030A0">
              <a:alpha val="23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284" y="2059363"/>
            <a:ext cx="7337185" cy="439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02" y="2059363"/>
            <a:ext cx="7339630" cy="439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3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02" y="2059363"/>
            <a:ext cx="7339630" cy="4393973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364466" y="5013176"/>
            <a:ext cx="720080" cy="432048"/>
          </a:xfrm>
          <a:prstGeom prst="roundRect">
            <a:avLst/>
          </a:prstGeom>
          <a:solidFill>
            <a:srgbClr val="7030A0">
              <a:alpha val="23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Baseline Poverty Projections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497888" cy="4536504"/>
          </a:xfrm>
        </p:spPr>
        <p:txBody>
          <a:bodyPr/>
          <a:lstStyle/>
          <a:p>
            <a:pPr eaLnBrk="1" hangingPunct="1"/>
            <a:endParaRPr lang="en-GB" altLang="en-US" sz="2400" dirty="0" smtClean="0"/>
          </a:p>
          <a:p>
            <a:pPr lvl="1" eaLnBrk="1" hangingPunct="1"/>
            <a:endParaRPr lang="en-GB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182146" y="1412776"/>
            <a:ext cx="655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Poverty: under 60% of average </a:t>
            </a:r>
            <a:r>
              <a:rPr lang="en-GB" i="1" dirty="0" err="1" smtClean="0"/>
              <a:t>equivalised</a:t>
            </a:r>
            <a:r>
              <a:rPr lang="en-GB" i="1" dirty="0" smtClean="0"/>
              <a:t> disposable income</a:t>
            </a:r>
            <a:endParaRPr lang="en-GB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013" y="1988840"/>
            <a:ext cx="7334379" cy="439473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364466" y="5013176"/>
            <a:ext cx="720080" cy="432048"/>
          </a:xfrm>
          <a:prstGeom prst="roundRect">
            <a:avLst/>
          </a:prstGeom>
          <a:solidFill>
            <a:srgbClr val="7030A0">
              <a:alpha val="23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Scope of the Model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/>
              <a:t>The difference between projections and forecasts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Extending LINDA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640960" cy="4536504"/>
          </a:xfrm>
        </p:spPr>
        <p:txBody>
          <a:bodyPr/>
          <a:lstStyle/>
          <a:p>
            <a:pPr eaLnBrk="1" hangingPunct="1"/>
            <a:r>
              <a:rPr lang="en-AU" sz="2400" dirty="0" smtClean="0"/>
              <a:t>The model will be adapted to better explore poverty over time by:</a:t>
            </a:r>
          </a:p>
          <a:p>
            <a:pPr lvl="1" eaLnBrk="1" hangingPunct="1"/>
            <a:r>
              <a:rPr lang="en-AU" sz="2000" dirty="0" smtClean="0"/>
              <a:t>extending </a:t>
            </a:r>
            <a:r>
              <a:rPr lang="en-AU" sz="2000" dirty="0"/>
              <a:t>the model to project the evolving population cross-section</a:t>
            </a:r>
          </a:p>
          <a:p>
            <a:pPr lvl="1" eaLnBrk="1" hangingPunct="1"/>
            <a:r>
              <a:rPr lang="en-AU" sz="2000" dirty="0" smtClean="0"/>
              <a:t>disaggregating consumption to the individual level</a:t>
            </a:r>
          </a:p>
          <a:p>
            <a:pPr lvl="2" eaLnBrk="1" hangingPunct="1"/>
            <a:r>
              <a:rPr lang="en-AU" sz="1600" dirty="0" smtClean="0"/>
              <a:t>adjusting </a:t>
            </a:r>
            <a:r>
              <a:rPr lang="en-AU" sz="1600" dirty="0" smtClean="0"/>
              <a:t>for </a:t>
            </a:r>
            <a:r>
              <a:rPr lang="en-AU" sz="1600" dirty="0" smtClean="0"/>
              <a:t>a measure of minimum “needs</a:t>
            </a:r>
            <a:r>
              <a:rPr lang="en-AU" sz="1600" dirty="0" smtClean="0"/>
              <a:t>” (committed expenditure)</a:t>
            </a:r>
            <a:endParaRPr lang="en-AU" sz="1600" dirty="0" smtClean="0"/>
          </a:p>
          <a:p>
            <a:pPr lvl="1" eaLnBrk="1" hangingPunct="1"/>
            <a:r>
              <a:rPr lang="en-AU" sz="2000" dirty="0" smtClean="0"/>
              <a:t>inclusion of health status as an individual descriptive characteristic</a:t>
            </a:r>
          </a:p>
          <a:p>
            <a:pPr lvl="1" eaLnBrk="1" hangingPunct="1"/>
            <a:r>
              <a:rPr lang="en-GB" altLang="en-US" sz="2000" dirty="0" smtClean="0"/>
              <a:t>endogenous decisions concerning higher education</a:t>
            </a:r>
          </a:p>
          <a:p>
            <a:pPr eaLnBrk="1" hangingPunct="1"/>
            <a:r>
              <a:rPr lang="en-GB" altLang="en-US" sz="2400" dirty="0" smtClean="0"/>
              <a:t>We will also:</a:t>
            </a:r>
          </a:p>
          <a:p>
            <a:pPr lvl="1" eaLnBrk="1" hangingPunct="1"/>
            <a:r>
              <a:rPr lang="en-GB" altLang="en-US" sz="2000" dirty="0" smtClean="0"/>
              <a:t>update the model to project from data observed during the year July 2011 to June 2012</a:t>
            </a:r>
          </a:p>
          <a:p>
            <a:pPr lvl="1" eaLnBrk="1" hangingPunct="1"/>
            <a:r>
              <a:rPr lang="en-GB" altLang="en-US" sz="2000" dirty="0" smtClean="0"/>
              <a:t>amend the model to permit alternative assumptions to be considered concerning behaviour</a:t>
            </a:r>
          </a:p>
        </p:txBody>
      </p:sp>
    </p:spTree>
    <p:extLst>
      <p:ext uri="{BB962C8B-B14F-4D97-AF65-F5344CB8AC3E}">
        <p14:creationId xmlns:p14="http://schemas.microsoft.com/office/powerpoint/2010/main" val="240961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Extending LINDA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640960" cy="4536504"/>
          </a:xfrm>
        </p:spPr>
        <p:txBody>
          <a:bodyPr/>
          <a:lstStyle/>
          <a:p>
            <a:pPr eaLnBrk="1" hangingPunct="1"/>
            <a:r>
              <a:rPr lang="en-AU" sz="2400" dirty="0" smtClean="0"/>
              <a:t>The model will be adapted to better explore poverty over time by:</a:t>
            </a:r>
          </a:p>
          <a:p>
            <a:pPr lvl="1" eaLnBrk="1" hangingPunct="1"/>
            <a:r>
              <a:rPr lang="en-AU" sz="2000" dirty="0" smtClean="0"/>
              <a:t>extending </a:t>
            </a:r>
            <a:r>
              <a:rPr lang="en-AU" sz="2000" dirty="0"/>
              <a:t>the model to project the evolving population cross-section</a:t>
            </a:r>
          </a:p>
          <a:p>
            <a:pPr lvl="1" eaLnBrk="1" hangingPunct="1"/>
            <a:r>
              <a:rPr lang="en-AU" sz="2000" dirty="0" smtClean="0"/>
              <a:t>disaggregating consumption to the individual level</a:t>
            </a:r>
          </a:p>
          <a:p>
            <a:pPr lvl="2" eaLnBrk="1" hangingPunct="1"/>
            <a:r>
              <a:rPr lang="en-AU" sz="1600" dirty="0" smtClean="0"/>
              <a:t>adjusting </a:t>
            </a:r>
            <a:r>
              <a:rPr lang="en-AU" sz="1600" dirty="0" smtClean="0"/>
              <a:t>for </a:t>
            </a:r>
            <a:r>
              <a:rPr lang="en-AU" sz="1600" dirty="0" smtClean="0"/>
              <a:t>a measure of minimum “needs</a:t>
            </a:r>
            <a:r>
              <a:rPr lang="en-AU" sz="1600" dirty="0" smtClean="0"/>
              <a:t>” (committed expenditure)</a:t>
            </a:r>
            <a:endParaRPr lang="en-AU" sz="1600" dirty="0" smtClean="0"/>
          </a:p>
          <a:p>
            <a:pPr lvl="1" eaLnBrk="1" hangingPunct="1"/>
            <a:r>
              <a:rPr lang="en-AU" sz="2000" dirty="0" smtClean="0"/>
              <a:t>inclusion of health status as an individual descriptive characteristic</a:t>
            </a:r>
          </a:p>
          <a:p>
            <a:pPr lvl="1" eaLnBrk="1" hangingPunct="1"/>
            <a:r>
              <a:rPr lang="en-GB" altLang="en-US" sz="2000" dirty="0" smtClean="0"/>
              <a:t>endogenous decisions concerning higher education</a:t>
            </a:r>
          </a:p>
          <a:p>
            <a:pPr eaLnBrk="1" hangingPunct="1"/>
            <a:r>
              <a:rPr lang="en-GB" altLang="en-US" sz="2400" dirty="0" smtClean="0"/>
              <a:t>We will also:</a:t>
            </a:r>
          </a:p>
          <a:p>
            <a:pPr lvl="1" eaLnBrk="1" hangingPunct="1"/>
            <a:r>
              <a:rPr lang="en-GB" altLang="en-US" sz="2000" dirty="0" smtClean="0"/>
              <a:t>update the model to project from data observed during the year July 2011 to June 2012</a:t>
            </a:r>
          </a:p>
          <a:p>
            <a:pPr lvl="1" eaLnBrk="1" hangingPunct="1"/>
            <a:r>
              <a:rPr lang="en-GB" altLang="en-US" sz="2000" dirty="0" smtClean="0"/>
              <a:t>amend the model to permit alternative assumptions to be considered concerning behaviour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42144" y="2136307"/>
            <a:ext cx="8106320" cy="396081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Scope of the Model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The difference between projections and forecasts</a:t>
            </a:r>
          </a:p>
          <a:p>
            <a:pPr marL="457200" lvl="1" indent="0" eaLnBrk="1" hangingPunct="1">
              <a:buNone/>
              <a:defRPr/>
            </a:pPr>
            <a:r>
              <a:rPr lang="en-GB" altLang="en-US" i="1" dirty="0" smtClean="0"/>
              <a:t>Projection: An evaluation of the likely implications for a given characteristic of changes to a selected set of underlying circumstances</a:t>
            </a:r>
          </a:p>
          <a:p>
            <a:pPr marL="457200" lvl="1" indent="0" eaLnBrk="1" hangingPunct="1">
              <a:buNone/>
              <a:defRPr/>
            </a:pPr>
            <a:endParaRPr lang="en-GB" altLang="en-US" i="1" dirty="0" smtClean="0"/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486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Scope of the Model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The difference between projections and forecasts</a:t>
            </a:r>
          </a:p>
          <a:p>
            <a:pPr marL="457200" lvl="1" indent="0" eaLnBrk="1" hangingPunct="1">
              <a:buNone/>
              <a:defRPr/>
            </a:pPr>
            <a:r>
              <a:rPr lang="en-GB" altLang="en-US" i="1" dirty="0"/>
              <a:t>Projection: An evaluation of the likely implications for a given characteristic of changes to a selected set of underlying circumstances</a:t>
            </a:r>
          </a:p>
          <a:p>
            <a:pPr marL="457200" lvl="1" indent="0" eaLnBrk="1" hangingPunct="1">
              <a:buNone/>
              <a:defRPr/>
            </a:pPr>
            <a:r>
              <a:rPr lang="en-GB" altLang="en-US" i="1" dirty="0" smtClean="0"/>
              <a:t>Forecast: A prediction of the likely future state of a given characteristic</a:t>
            </a:r>
          </a:p>
          <a:p>
            <a:pPr marL="457200" lvl="1" indent="0" eaLnBrk="1" hangingPunct="1">
              <a:buNone/>
              <a:defRPr/>
            </a:pPr>
            <a:endParaRPr lang="en-GB" altLang="en-US" i="1" dirty="0" smtClean="0"/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1800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Scope of the Model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/>
              <a:t>The difference between projections and forecasts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50" y="2492896"/>
            <a:ext cx="8064500" cy="309634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3200" i="1" dirty="0" smtClean="0">
                <a:solidFill>
                  <a:schemeClr val="bg1"/>
                </a:solidFill>
              </a:rPr>
              <a:t>A projection becomes a forecast when it is calculated from a system that includes all circumstances that are considered to have an important bearing on the future state of a characteristic</a:t>
            </a:r>
            <a:endParaRPr lang="en-AU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Scope of the Model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/>
              <a:t>The difference between projections and forecasts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50" y="2492896"/>
            <a:ext cx="8064500" cy="309634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3200" i="1" dirty="0" smtClean="0">
                <a:solidFill>
                  <a:schemeClr val="bg1"/>
                </a:solidFill>
              </a:rPr>
              <a:t>LINDA projects a range of characteristics through time, including alternative definitions of poverty, based on an explicit set of underlying circumstances</a:t>
            </a:r>
            <a:endParaRPr lang="en-AU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the Model in Practice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kern="0" dirty="0"/>
              <a:t>Each simulation is </a:t>
            </a:r>
            <a:r>
              <a:rPr lang="en-GB" sz="2800" kern="0" dirty="0" smtClean="0"/>
              <a:t>comprised </a:t>
            </a:r>
            <a:r>
              <a:rPr lang="en-GB" sz="2800" kern="0" dirty="0"/>
              <a:t>of </a:t>
            </a:r>
            <a:r>
              <a:rPr lang="en-GB" sz="2800" kern="0" dirty="0" smtClean="0"/>
              <a:t>4 discrete </a:t>
            </a:r>
            <a:r>
              <a:rPr lang="en-GB" sz="2800" kern="0" dirty="0"/>
              <a:t>steps: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Define </a:t>
            </a:r>
            <a:r>
              <a:rPr lang="en-GB" sz="2400" kern="0" dirty="0" smtClean="0"/>
              <a:t>the policy environment</a:t>
            </a:r>
            <a:endParaRPr lang="en-GB" sz="2400" kern="0" dirty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Solve for utility maximising decisions for any potential combination of benefit unit characteristics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Simulate the circumstances of a reference population cross-section forward and backward through time, eventually building up panel data describing the complete life-history of each.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Run secondary analyses on the panel data to explore issues of interest</a:t>
            </a:r>
          </a:p>
        </p:txBody>
      </p:sp>
    </p:spTree>
    <p:extLst>
      <p:ext uri="{BB962C8B-B14F-4D97-AF65-F5344CB8AC3E}">
        <p14:creationId xmlns:p14="http://schemas.microsoft.com/office/powerpoint/2010/main" val="11985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the Model in Practice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kern="0" dirty="0"/>
              <a:t>Each simulation is </a:t>
            </a:r>
            <a:r>
              <a:rPr lang="en-GB" sz="2800" kern="0" dirty="0" smtClean="0"/>
              <a:t>comprised </a:t>
            </a:r>
            <a:r>
              <a:rPr lang="en-GB" sz="2800" kern="0" dirty="0"/>
              <a:t>of </a:t>
            </a:r>
            <a:r>
              <a:rPr lang="en-GB" sz="2800" kern="0" dirty="0" smtClean="0"/>
              <a:t>4 discrete </a:t>
            </a:r>
            <a:r>
              <a:rPr lang="en-GB" sz="2800" kern="0" dirty="0"/>
              <a:t>steps: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Define </a:t>
            </a:r>
            <a:r>
              <a:rPr lang="en-GB" sz="2400" kern="0" dirty="0" smtClean="0"/>
              <a:t>the policy environment</a:t>
            </a:r>
            <a:endParaRPr lang="en-GB" sz="2400" kern="0" dirty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Solve for utility maximising decisions for any potential combination of benefit unit characteristics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Simulate the circumstances of a reference population cross-section forward and backward through time, eventually building up panel data describing the complete life-history of each.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2400" kern="0" dirty="0"/>
              <a:t>Run secondary analyses on the panel data to explore issues of interest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5475" y="1643063"/>
            <a:ext cx="7859713" cy="460375"/>
          </a:xfrm>
          <a:prstGeom prst="roundRect">
            <a:avLst/>
          </a:prstGeom>
          <a:solidFill>
            <a:srgbClr val="FF0000">
              <a:alpha val="2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25474" y="5406315"/>
            <a:ext cx="797877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87313">
              <a:defRPr/>
            </a:pPr>
            <a:r>
              <a:rPr lang="en-GB" sz="2400" i="1" kern="0" dirty="0">
                <a:solidFill>
                  <a:srgbClr val="FF0000"/>
                </a:solidFill>
              </a:rPr>
              <a:t>Step 1 assisted by an Excel front-end to the </a:t>
            </a:r>
            <a:r>
              <a:rPr lang="en-GB" sz="2400" i="1" kern="0" dirty="0" smtClean="0">
                <a:solidFill>
                  <a:srgbClr val="FF0000"/>
                </a:solidFill>
              </a:rPr>
              <a:t>model, and can be flexibly adjusted by adapting programming code</a:t>
            </a:r>
            <a:endParaRPr lang="en-GB" sz="2400" i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8436</TotalTime>
  <Words>1281</Words>
  <Application>Microsoft Office PowerPoint</Application>
  <PresentationFormat>On-screen Show (4:3)</PresentationFormat>
  <Paragraphs>183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Default Design</vt:lpstr>
      <vt:lpstr>Using LINDA to model long-term anti-poverty strategies</vt:lpstr>
      <vt:lpstr>Outline</vt:lpstr>
      <vt:lpstr>Scope of the Model</vt:lpstr>
      <vt:lpstr>Scope of the Model</vt:lpstr>
      <vt:lpstr>Scope of the Model</vt:lpstr>
      <vt:lpstr>Scope of the Model</vt:lpstr>
      <vt:lpstr>Scope of the Model</vt:lpstr>
      <vt:lpstr>Use of the Model in Practice</vt:lpstr>
      <vt:lpstr>Use of the Model in Practice</vt:lpstr>
      <vt:lpstr>Practical example – defining parameters</vt:lpstr>
      <vt:lpstr>Use of the Model in Practice</vt:lpstr>
      <vt:lpstr>Use of the Model in Practice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Baseline Poverty Projections</vt:lpstr>
      <vt:lpstr>Extending LINDA</vt:lpstr>
      <vt:lpstr>Extending LINDA</vt:lpstr>
    </vt:vector>
  </TitlesOfParts>
  <Company>NIESR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Grant Naber</dc:creator>
  <cp:lastModifiedBy>Justin van de Ven</cp:lastModifiedBy>
  <cp:revision>240</cp:revision>
  <dcterms:created xsi:type="dcterms:W3CDTF">2008-12-03T14:53:03Z</dcterms:created>
  <dcterms:modified xsi:type="dcterms:W3CDTF">2014-12-15T03:23:20Z</dcterms:modified>
</cp:coreProperties>
</file>