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5" r:id="rId8"/>
    <p:sldId id="266" r:id="rId9"/>
    <p:sldId id="267" r:id="rId10"/>
    <p:sldId id="268" r:id="rId11"/>
    <p:sldId id="264" r:id="rId12"/>
    <p:sldId id="270" r:id="rId13"/>
    <p:sldId id="269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99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e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6096000"/>
            <a:ext cx="9180513" cy="762000"/>
          </a:xfrm>
          <a:prstGeom prst="rect">
            <a:avLst/>
          </a:prstGeom>
          <a:solidFill>
            <a:srgbClr val="FFAB0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/>
            <a:endParaRPr lang="en-AU" sz="2400">
              <a:solidFill>
                <a:schemeClr val="bg2"/>
              </a:solidFill>
              <a:latin typeface="Times New Roman" pitchFamily="18" charset="0"/>
            </a:endParaRPr>
          </a:p>
        </p:txBody>
      </p:sp>
      <p:pic>
        <p:nvPicPr>
          <p:cNvPr id="12298" name="Picture 10" descr="MIAESRlandscape registered CMY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25" y="5013325"/>
            <a:ext cx="3590925" cy="846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0" name="Picture 12" descr="FacultyBusinessEconomics_Pos3D_HA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4581525"/>
            <a:ext cx="2901950" cy="145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863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6063" y="333375"/>
            <a:ext cx="2090737" cy="57927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333375"/>
            <a:ext cx="6119813" cy="57927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70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839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5241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909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711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953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111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9153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4892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333375"/>
            <a:ext cx="7138988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 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6096000"/>
            <a:ext cx="9180513" cy="762000"/>
          </a:xfrm>
          <a:prstGeom prst="rect">
            <a:avLst/>
          </a:prstGeom>
          <a:solidFill>
            <a:srgbClr val="FFAB0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/>
            <a:endParaRPr lang="en-AU" sz="24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981075"/>
            <a:ext cx="6156325" cy="215900"/>
          </a:xfrm>
          <a:prstGeom prst="rect">
            <a:avLst/>
          </a:prstGeom>
          <a:solidFill>
            <a:srgbClr val="FFAB0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/>
            <a:endParaRPr lang="en-AU" sz="1400">
              <a:solidFill>
                <a:schemeClr val="bg2"/>
              </a:solidFill>
              <a:latin typeface="Lucida Sans Unicode" pitchFamily="34" charset="0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5364163" y="6237288"/>
            <a:ext cx="34559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www.melbourneinstitute.com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cs typeface="Times New Roman" pitchFamily="18" charset="0"/>
              </a:rPr>
              <a:t>Analysing Behavioural Responses to Policy Change in Dynamic Decision Environments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75"/>
            <a:ext cx="8208590" cy="777875"/>
          </a:xfrm>
        </p:spPr>
        <p:txBody>
          <a:bodyPr/>
          <a:lstStyle/>
          <a:p>
            <a:r>
              <a:rPr lang="en-GB" dirty="0" smtClean="0"/>
              <a:t>SIDD: Solving the Decision Problem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56" y="1268760"/>
            <a:ext cx="8229600" cy="4525963"/>
          </a:xfrm>
        </p:spPr>
        <p:txBody>
          <a:bodyPr/>
          <a:lstStyle/>
          <a:p>
            <a:pPr marL="342900" lvl="1" indent="-342900">
              <a:buFont typeface="Wingdings" pitchFamily="2" charset="2"/>
              <a:buChar char="§"/>
            </a:pPr>
            <a:r>
              <a:rPr lang="en-GB" sz="2400" dirty="0" smtClean="0"/>
              <a:t>Since we know how alternative values of c will affect the </a:t>
            </a:r>
            <a:r>
              <a:rPr lang="en-GB" sz="2400" i="1" dirty="0" smtClean="0"/>
              <a:t>state variables</a:t>
            </a:r>
            <a:r>
              <a:rPr lang="en-GB" sz="2400" dirty="0" smtClean="0"/>
              <a:t> in the next period, we can also obtain </a:t>
            </a:r>
            <a:r>
              <a:rPr lang="en-GB" sz="2400" i="1" dirty="0" smtClean="0"/>
              <a:t>E</a:t>
            </a:r>
            <a:r>
              <a:rPr lang="en-GB" sz="1400" i="1" dirty="0" smtClean="0"/>
              <a:t>t</a:t>
            </a:r>
            <a:r>
              <a:rPr lang="en-GB" sz="2400" i="1" dirty="0" smtClean="0"/>
              <a:t>[du/dc</a:t>
            </a:r>
            <a:r>
              <a:rPr lang="en-GB" sz="1400" i="1" dirty="0" smtClean="0"/>
              <a:t>t+1</a:t>
            </a:r>
            <a:r>
              <a:rPr lang="en-GB" sz="2400" i="1" dirty="0" smtClean="0"/>
              <a:t>]</a:t>
            </a:r>
            <a:r>
              <a:rPr lang="en-GB" sz="2400" dirty="0" smtClean="0"/>
              <a:t> from the previously calculated grid at age </a:t>
            </a:r>
            <a:r>
              <a:rPr lang="en-GB" sz="2400" i="1" dirty="0" smtClean="0"/>
              <a:t>T</a:t>
            </a:r>
            <a:r>
              <a:rPr lang="en-GB" sz="2400" dirty="0" smtClean="0"/>
              <a:t>.</a:t>
            </a:r>
          </a:p>
          <a:p>
            <a:endParaRPr lang="en-GB" dirty="0"/>
          </a:p>
        </p:txBody>
      </p:sp>
      <p:graphicFrame>
        <p:nvGraphicFramePr>
          <p:cNvPr id="4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3258962"/>
              </p:ext>
            </p:extLst>
          </p:nvPr>
        </p:nvGraphicFramePr>
        <p:xfrm>
          <a:off x="1187450" y="2761134"/>
          <a:ext cx="1800225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7" name="Equation" r:id="rId3" imgW="812520" imgH="431640" progId="Equation.3">
                  <p:embed/>
                </p:oleObj>
              </mc:Choice>
              <mc:Fallback>
                <p:oleObj name="Equation" r:id="rId3" imgW="8125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2761134"/>
                        <a:ext cx="1800225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115"/>
          <p:cNvGrpSpPr>
            <a:grpSpLocks/>
          </p:cNvGrpSpPr>
          <p:nvPr/>
        </p:nvGrpSpPr>
        <p:grpSpPr bwMode="auto">
          <a:xfrm>
            <a:off x="755650" y="4358159"/>
            <a:ext cx="1717675" cy="1374775"/>
            <a:chOff x="476" y="2655"/>
            <a:chExt cx="1082" cy="866"/>
          </a:xfrm>
        </p:grpSpPr>
        <p:grpSp>
          <p:nvGrpSpPr>
            <p:cNvPr id="6" name="Group 114"/>
            <p:cNvGrpSpPr>
              <a:grpSpLocks/>
            </p:cNvGrpSpPr>
            <p:nvPr/>
          </p:nvGrpSpPr>
          <p:grpSpPr bwMode="auto">
            <a:xfrm>
              <a:off x="476" y="2655"/>
              <a:ext cx="1082" cy="866"/>
              <a:chOff x="476" y="2655"/>
              <a:chExt cx="1082" cy="866"/>
            </a:xfrm>
          </p:grpSpPr>
          <p:grpSp>
            <p:nvGrpSpPr>
              <p:cNvPr id="9" name="Group 113"/>
              <p:cNvGrpSpPr>
                <a:grpSpLocks/>
              </p:cNvGrpSpPr>
              <p:nvPr/>
            </p:nvGrpSpPr>
            <p:grpSpPr bwMode="auto">
              <a:xfrm>
                <a:off x="832" y="2655"/>
                <a:ext cx="726" cy="866"/>
                <a:chOff x="832" y="2655"/>
                <a:chExt cx="726" cy="866"/>
              </a:xfrm>
            </p:grpSpPr>
            <p:sp>
              <p:nvSpPr>
                <p:cNvPr id="11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1090" y="3290"/>
                  <a:ext cx="31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/>
                    <a:t>h</a:t>
                  </a:r>
                  <a:r>
                    <a:rPr lang="en-GB" sz="1000"/>
                    <a:t>T-1</a:t>
                  </a:r>
                  <a:endParaRPr lang="en-US"/>
                </a:p>
              </p:txBody>
            </p:sp>
            <p:grpSp>
              <p:nvGrpSpPr>
                <p:cNvPr id="12" name="Group 7"/>
                <p:cNvGrpSpPr>
                  <a:grpSpLocks/>
                </p:cNvGrpSpPr>
                <p:nvPr/>
              </p:nvGrpSpPr>
              <p:grpSpPr bwMode="auto">
                <a:xfrm>
                  <a:off x="832" y="2655"/>
                  <a:ext cx="726" cy="635"/>
                  <a:chOff x="1292" y="3294"/>
                  <a:chExt cx="726" cy="635"/>
                </a:xfrm>
              </p:grpSpPr>
              <p:sp>
                <p:nvSpPr>
                  <p:cNvPr id="13" name="Line 8"/>
                  <p:cNvSpPr>
                    <a:spLocks noChangeShapeType="1"/>
                  </p:cNvSpPr>
                  <p:nvPr/>
                </p:nvSpPr>
                <p:spPr bwMode="auto">
                  <a:xfrm>
                    <a:off x="1429" y="3294"/>
                    <a:ext cx="0" cy="63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4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1292" y="3385"/>
                    <a:ext cx="72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5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1292" y="3430"/>
                    <a:ext cx="72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6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1292" y="3475"/>
                    <a:ext cx="72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7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1292" y="3521"/>
                    <a:ext cx="72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8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1292" y="3566"/>
                    <a:ext cx="72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9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1292" y="3612"/>
                    <a:ext cx="72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0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1292" y="3657"/>
                    <a:ext cx="72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1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1292" y="3702"/>
                    <a:ext cx="72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2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1292" y="3748"/>
                    <a:ext cx="72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3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1292" y="3793"/>
                    <a:ext cx="72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4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1292" y="3838"/>
                    <a:ext cx="72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5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1474" y="3294"/>
                    <a:ext cx="0" cy="63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6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1519" y="3294"/>
                    <a:ext cx="0" cy="63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7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1565" y="3294"/>
                    <a:ext cx="0" cy="63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8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1610" y="3294"/>
                    <a:ext cx="0" cy="63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9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1655" y="3294"/>
                    <a:ext cx="0" cy="63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0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1701" y="3294"/>
                    <a:ext cx="0" cy="63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1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1746" y="3294"/>
                    <a:ext cx="0" cy="63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2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1791" y="3294"/>
                    <a:ext cx="0" cy="63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3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1837" y="3294"/>
                    <a:ext cx="0" cy="63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4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1882" y="3294"/>
                    <a:ext cx="0" cy="63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5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1927" y="3294"/>
                    <a:ext cx="0" cy="63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6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1973" y="3294"/>
                    <a:ext cx="0" cy="63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7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2018" y="3294"/>
                    <a:ext cx="0" cy="63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8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1383" y="3294"/>
                    <a:ext cx="0" cy="63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9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1338" y="3294"/>
                    <a:ext cx="0" cy="63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0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1292" y="3294"/>
                    <a:ext cx="0" cy="63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1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1292" y="3884"/>
                    <a:ext cx="72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2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1292" y="3339"/>
                    <a:ext cx="72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3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1292" y="3929"/>
                    <a:ext cx="72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4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1292" y="3294"/>
                    <a:ext cx="72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</p:grpSp>
          <p:sp>
            <p:nvSpPr>
              <p:cNvPr id="10" name="Text Box 40"/>
              <p:cNvSpPr txBox="1">
                <a:spLocks noChangeArrowheads="1"/>
              </p:cNvSpPr>
              <p:nvPr/>
            </p:nvSpPr>
            <p:spPr bwMode="auto">
              <a:xfrm>
                <a:off x="476" y="2882"/>
                <a:ext cx="3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/>
                  <a:t>w</a:t>
                </a:r>
                <a:r>
                  <a:rPr lang="en-GB" sz="1000"/>
                  <a:t>T-1</a:t>
                </a:r>
                <a:endParaRPr lang="en-US"/>
              </a:p>
            </p:txBody>
          </p:sp>
        </p:grpSp>
        <p:sp>
          <p:nvSpPr>
            <p:cNvPr id="7" name="Line 41"/>
            <p:cNvSpPr>
              <a:spLocks noChangeShapeType="1"/>
            </p:cNvSpPr>
            <p:nvPr/>
          </p:nvSpPr>
          <p:spPr bwMode="auto">
            <a:xfrm flipV="1">
              <a:off x="787" y="2655"/>
              <a:ext cx="0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Line 42"/>
            <p:cNvSpPr>
              <a:spLocks noChangeShapeType="1"/>
            </p:cNvSpPr>
            <p:nvPr/>
          </p:nvSpPr>
          <p:spPr bwMode="auto">
            <a:xfrm>
              <a:off x="832" y="3335"/>
              <a:ext cx="7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5" name="Oval 49"/>
          <p:cNvSpPr>
            <a:spLocks noChangeArrowheads="1"/>
          </p:cNvSpPr>
          <p:nvPr/>
        </p:nvSpPr>
        <p:spPr bwMode="auto">
          <a:xfrm>
            <a:off x="1573213" y="4686771"/>
            <a:ext cx="71437" cy="71438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46" name="Group 52"/>
          <p:cNvGrpSpPr>
            <a:grpSpLocks/>
          </p:cNvGrpSpPr>
          <p:nvPr/>
        </p:nvGrpSpPr>
        <p:grpSpPr bwMode="auto">
          <a:xfrm>
            <a:off x="3348038" y="4358159"/>
            <a:ext cx="1573212" cy="1374775"/>
            <a:chOff x="1390" y="3249"/>
            <a:chExt cx="991" cy="866"/>
          </a:xfrm>
        </p:grpSpPr>
        <p:sp>
          <p:nvSpPr>
            <p:cNvPr id="47" name="Text Box 53"/>
            <p:cNvSpPr txBox="1">
              <a:spLocks noChangeArrowheads="1"/>
            </p:cNvSpPr>
            <p:nvPr/>
          </p:nvSpPr>
          <p:spPr bwMode="auto">
            <a:xfrm>
              <a:off x="1913" y="3884"/>
              <a:ext cx="24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/>
                <a:t>h</a:t>
              </a:r>
              <a:r>
                <a:rPr lang="en-GB" sz="1000"/>
                <a:t>T</a:t>
              </a:r>
              <a:endParaRPr lang="en-US"/>
            </a:p>
          </p:txBody>
        </p:sp>
        <p:grpSp>
          <p:nvGrpSpPr>
            <p:cNvPr id="48" name="Group 54"/>
            <p:cNvGrpSpPr>
              <a:grpSpLocks/>
            </p:cNvGrpSpPr>
            <p:nvPr/>
          </p:nvGrpSpPr>
          <p:grpSpPr bwMode="auto">
            <a:xfrm>
              <a:off x="1390" y="3249"/>
              <a:ext cx="991" cy="680"/>
              <a:chOff x="1390" y="3294"/>
              <a:chExt cx="991" cy="680"/>
            </a:xfrm>
          </p:grpSpPr>
          <p:grpSp>
            <p:nvGrpSpPr>
              <p:cNvPr id="49" name="Group 55"/>
              <p:cNvGrpSpPr>
                <a:grpSpLocks/>
              </p:cNvGrpSpPr>
              <p:nvPr/>
            </p:nvGrpSpPr>
            <p:grpSpPr bwMode="auto">
              <a:xfrm>
                <a:off x="1655" y="3294"/>
                <a:ext cx="726" cy="635"/>
                <a:chOff x="1292" y="3294"/>
                <a:chExt cx="726" cy="635"/>
              </a:xfrm>
            </p:grpSpPr>
            <p:sp>
              <p:nvSpPr>
                <p:cNvPr id="53" name="Line 56"/>
                <p:cNvSpPr>
                  <a:spLocks noChangeShapeType="1"/>
                </p:cNvSpPr>
                <p:nvPr/>
              </p:nvSpPr>
              <p:spPr bwMode="auto">
                <a:xfrm>
                  <a:off x="142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4" name="Line 57"/>
                <p:cNvSpPr>
                  <a:spLocks noChangeShapeType="1"/>
                </p:cNvSpPr>
                <p:nvPr/>
              </p:nvSpPr>
              <p:spPr bwMode="auto">
                <a:xfrm>
                  <a:off x="1292" y="338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5" name="Line 58"/>
                <p:cNvSpPr>
                  <a:spLocks noChangeShapeType="1"/>
                </p:cNvSpPr>
                <p:nvPr/>
              </p:nvSpPr>
              <p:spPr bwMode="auto">
                <a:xfrm>
                  <a:off x="1292" y="3430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6" name="Line 59"/>
                <p:cNvSpPr>
                  <a:spLocks noChangeShapeType="1"/>
                </p:cNvSpPr>
                <p:nvPr/>
              </p:nvSpPr>
              <p:spPr bwMode="auto">
                <a:xfrm>
                  <a:off x="1292" y="347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7" name="Line 60"/>
                <p:cNvSpPr>
                  <a:spLocks noChangeShapeType="1"/>
                </p:cNvSpPr>
                <p:nvPr/>
              </p:nvSpPr>
              <p:spPr bwMode="auto">
                <a:xfrm>
                  <a:off x="1292" y="3521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8" name="Line 61"/>
                <p:cNvSpPr>
                  <a:spLocks noChangeShapeType="1"/>
                </p:cNvSpPr>
                <p:nvPr/>
              </p:nvSpPr>
              <p:spPr bwMode="auto">
                <a:xfrm>
                  <a:off x="1292" y="3566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9" name="Line 62"/>
                <p:cNvSpPr>
                  <a:spLocks noChangeShapeType="1"/>
                </p:cNvSpPr>
                <p:nvPr/>
              </p:nvSpPr>
              <p:spPr bwMode="auto">
                <a:xfrm>
                  <a:off x="1292" y="361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0" name="Line 63"/>
                <p:cNvSpPr>
                  <a:spLocks noChangeShapeType="1"/>
                </p:cNvSpPr>
                <p:nvPr/>
              </p:nvSpPr>
              <p:spPr bwMode="auto">
                <a:xfrm>
                  <a:off x="1292" y="3657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1" name="Line 64"/>
                <p:cNvSpPr>
                  <a:spLocks noChangeShapeType="1"/>
                </p:cNvSpPr>
                <p:nvPr/>
              </p:nvSpPr>
              <p:spPr bwMode="auto">
                <a:xfrm>
                  <a:off x="1292" y="370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" name="Line 65"/>
                <p:cNvSpPr>
                  <a:spLocks noChangeShapeType="1"/>
                </p:cNvSpPr>
                <p:nvPr/>
              </p:nvSpPr>
              <p:spPr bwMode="auto">
                <a:xfrm>
                  <a:off x="1292" y="374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" name="Line 66"/>
                <p:cNvSpPr>
                  <a:spLocks noChangeShapeType="1"/>
                </p:cNvSpPr>
                <p:nvPr/>
              </p:nvSpPr>
              <p:spPr bwMode="auto">
                <a:xfrm>
                  <a:off x="1292" y="3793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4" name="Line 67"/>
                <p:cNvSpPr>
                  <a:spLocks noChangeShapeType="1"/>
                </p:cNvSpPr>
                <p:nvPr/>
              </p:nvSpPr>
              <p:spPr bwMode="auto">
                <a:xfrm>
                  <a:off x="1292" y="383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5" name="Line 68"/>
                <p:cNvSpPr>
                  <a:spLocks noChangeShapeType="1"/>
                </p:cNvSpPr>
                <p:nvPr/>
              </p:nvSpPr>
              <p:spPr bwMode="auto">
                <a:xfrm>
                  <a:off x="1474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6" name="Line 69"/>
                <p:cNvSpPr>
                  <a:spLocks noChangeShapeType="1"/>
                </p:cNvSpPr>
                <p:nvPr/>
              </p:nvSpPr>
              <p:spPr bwMode="auto">
                <a:xfrm>
                  <a:off x="151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7" name="Line 70"/>
                <p:cNvSpPr>
                  <a:spLocks noChangeShapeType="1"/>
                </p:cNvSpPr>
                <p:nvPr/>
              </p:nvSpPr>
              <p:spPr bwMode="auto">
                <a:xfrm>
                  <a:off x="156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8" name="Line 71"/>
                <p:cNvSpPr>
                  <a:spLocks noChangeShapeType="1"/>
                </p:cNvSpPr>
                <p:nvPr/>
              </p:nvSpPr>
              <p:spPr bwMode="auto">
                <a:xfrm>
                  <a:off x="1610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9" name="Line 72"/>
                <p:cNvSpPr>
                  <a:spLocks noChangeShapeType="1"/>
                </p:cNvSpPr>
                <p:nvPr/>
              </p:nvSpPr>
              <p:spPr bwMode="auto">
                <a:xfrm>
                  <a:off x="165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0" name="Line 73"/>
                <p:cNvSpPr>
                  <a:spLocks noChangeShapeType="1"/>
                </p:cNvSpPr>
                <p:nvPr/>
              </p:nvSpPr>
              <p:spPr bwMode="auto">
                <a:xfrm>
                  <a:off x="170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1" name="Line 74"/>
                <p:cNvSpPr>
                  <a:spLocks noChangeShapeType="1"/>
                </p:cNvSpPr>
                <p:nvPr/>
              </p:nvSpPr>
              <p:spPr bwMode="auto">
                <a:xfrm>
                  <a:off x="1746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" name="Line 75"/>
                <p:cNvSpPr>
                  <a:spLocks noChangeShapeType="1"/>
                </p:cNvSpPr>
                <p:nvPr/>
              </p:nvSpPr>
              <p:spPr bwMode="auto">
                <a:xfrm>
                  <a:off x="179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3" name="Line 76"/>
                <p:cNvSpPr>
                  <a:spLocks noChangeShapeType="1"/>
                </p:cNvSpPr>
                <p:nvPr/>
              </p:nvSpPr>
              <p:spPr bwMode="auto">
                <a:xfrm>
                  <a:off x="183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4" name="Line 77"/>
                <p:cNvSpPr>
                  <a:spLocks noChangeShapeType="1"/>
                </p:cNvSpPr>
                <p:nvPr/>
              </p:nvSpPr>
              <p:spPr bwMode="auto">
                <a:xfrm>
                  <a:off x="188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5" name="Line 78"/>
                <p:cNvSpPr>
                  <a:spLocks noChangeShapeType="1"/>
                </p:cNvSpPr>
                <p:nvPr/>
              </p:nvSpPr>
              <p:spPr bwMode="auto">
                <a:xfrm>
                  <a:off x="192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6" name="Line 79"/>
                <p:cNvSpPr>
                  <a:spLocks noChangeShapeType="1"/>
                </p:cNvSpPr>
                <p:nvPr/>
              </p:nvSpPr>
              <p:spPr bwMode="auto">
                <a:xfrm>
                  <a:off x="197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7" name="Line 80"/>
                <p:cNvSpPr>
                  <a:spLocks noChangeShapeType="1"/>
                </p:cNvSpPr>
                <p:nvPr/>
              </p:nvSpPr>
              <p:spPr bwMode="auto">
                <a:xfrm>
                  <a:off x="201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8" name="Line 81"/>
                <p:cNvSpPr>
                  <a:spLocks noChangeShapeType="1"/>
                </p:cNvSpPr>
                <p:nvPr/>
              </p:nvSpPr>
              <p:spPr bwMode="auto">
                <a:xfrm>
                  <a:off x="138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9" name="Line 82"/>
                <p:cNvSpPr>
                  <a:spLocks noChangeShapeType="1"/>
                </p:cNvSpPr>
                <p:nvPr/>
              </p:nvSpPr>
              <p:spPr bwMode="auto">
                <a:xfrm>
                  <a:off x="133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0" name="Line 83"/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1" name="Line 84"/>
                <p:cNvSpPr>
                  <a:spLocks noChangeShapeType="1"/>
                </p:cNvSpPr>
                <p:nvPr/>
              </p:nvSpPr>
              <p:spPr bwMode="auto">
                <a:xfrm>
                  <a:off x="1292" y="388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2" name="Line 85"/>
                <p:cNvSpPr>
                  <a:spLocks noChangeShapeType="1"/>
                </p:cNvSpPr>
                <p:nvPr/>
              </p:nvSpPr>
              <p:spPr bwMode="auto">
                <a:xfrm>
                  <a:off x="1292" y="333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3" name="Line 86"/>
                <p:cNvSpPr>
                  <a:spLocks noChangeShapeType="1"/>
                </p:cNvSpPr>
                <p:nvPr/>
              </p:nvSpPr>
              <p:spPr bwMode="auto">
                <a:xfrm>
                  <a:off x="1292" y="392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4" name="Line 87"/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50" name="Text Box 88"/>
              <p:cNvSpPr txBox="1">
                <a:spLocks noChangeArrowheads="1"/>
              </p:cNvSpPr>
              <p:nvPr/>
            </p:nvSpPr>
            <p:spPr bwMode="auto">
              <a:xfrm>
                <a:off x="1390" y="3521"/>
                <a:ext cx="26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/>
                  <a:t>w</a:t>
                </a:r>
                <a:r>
                  <a:rPr lang="en-GB" sz="1000"/>
                  <a:t>T</a:t>
                </a:r>
                <a:endParaRPr lang="en-US"/>
              </a:p>
            </p:txBody>
          </p:sp>
          <p:sp>
            <p:nvSpPr>
              <p:cNvPr id="51" name="Line 89"/>
              <p:cNvSpPr>
                <a:spLocks noChangeShapeType="1"/>
              </p:cNvSpPr>
              <p:nvPr/>
            </p:nvSpPr>
            <p:spPr bwMode="auto">
              <a:xfrm flipV="1">
                <a:off x="1610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" name="Line 90"/>
              <p:cNvSpPr>
                <a:spLocks noChangeShapeType="1"/>
              </p:cNvSpPr>
              <p:nvPr/>
            </p:nvSpPr>
            <p:spPr bwMode="auto">
              <a:xfrm>
                <a:off x="1655" y="3974"/>
                <a:ext cx="7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85" name="Text Box 91"/>
          <p:cNvSpPr txBox="1">
            <a:spLocks noChangeArrowheads="1"/>
          </p:cNvSpPr>
          <p:nvPr/>
        </p:nvSpPr>
        <p:spPr bwMode="auto">
          <a:xfrm>
            <a:off x="3851275" y="5636096"/>
            <a:ext cx="1023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i="1"/>
              <a:t>du/dc</a:t>
            </a:r>
            <a:r>
              <a:rPr lang="en-GB" sz="1200" i="1"/>
              <a:t>T</a:t>
            </a:r>
            <a:endParaRPr lang="en-US" sz="2400" i="1"/>
          </a:p>
        </p:txBody>
      </p:sp>
      <p:sp>
        <p:nvSpPr>
          <p:cNvPr id="86" name="Text Box 93"/>
          <p:cNvSpPr txBox="1">
            <a:spLocks noChangeArrowheads="1"/>
          </p:cNvSpPr>
          <p:nvPr/>
        </p:nvSpPr>
        <p:spPr bwMode="auto">
          <a:xfrm>
            <a:off x="755650" y="3859684"/>
            <a:ext cx="1116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i="1"/>
              <a:t>w</a:t>
            </a:r>
            <a:r>
              <a:rPr lang="en-GB" sz="1200" i="1"/>
              <a:t>T-1</a:t>
            </a:r>
            <a:r>
              <a:rPr lang="en-GB" sz="2400" i="1"/>
              <a:t>,h</a:t>
            </a:r>
            <a:r>
              <a:rPr lang="en-GB" sz="1200" i="1"/>
              <a:t>T-1</a:t>
            </a:r>
            <a:endParaRPr lang="en-US" sz="2400" i="1"/>
          </a:p>
        </p:txBody>
      </p:sp>
      <p:grpSp>
        <p:nvGrpSpPr>
          <p:cNvPr id="87" name="Group 96"/>
          <p:cNvGrpSpPr>
            <a:grpSpLocks/>
          </p:cNvGrpSpPr>
          <p:nvPr/>
        </p:nvGrpSpPr>
        <p:grpSpPr bwMode="auto">
          <a:xfrm>
            <a:off x="1476375" y="3427884"/>
            <a:ext cx="2519363" cy="1657350"/>
            <a:chOff x="930" y="2069"/>
            <a:chExt cx="1859" cy="1044"/>
          </a:xfrm>
        </p:grpSpPr>
        <p:sp>
          <p:nvSpPr>
            <p:cNvPr id="88" name="Freeform 92"/>
            <p:cNvSpPr>
              <a:spLocks/>
            </p:cNvSpPr>
            <p:nvPr/>
          </p:nvSpPr>
          <p:spPr bwMode="auto">
            <a:xfrm>
              <a:off x="1020" y="2341"/>
              <a:ext cx="1769" cy="772"/>
            </a:xfrm>
            <a:custGeom>
              <a:avLst/>
              <a:gdLst>
                <a:gd name="T0" fmla="*/ 0 w 1769"/>
                <a:gd name="T1" fmla="*/ 295 h 431"/>
                <a:gd name="T2" fmla="*/ 454 w 1769"/>
                <a:gd name="T3" fmla="*/ 23 h 431"/>
                <a:gd name="T4" fmla="*/ 1769 w 1769"/>
                <a:gd name="T5" fmla="*/ 43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69" h="431">
                  <a:moveTo>
                    <a:pt x="0" y="295"/>
                  </a:moveTo>
                  <a:cubicBezTo>
                    <a:pt x="79" y="147"/>
                    <a:pt x="159" y="0"/>
                    <a:pt x="454" y="23"/>
                  </a:cubicBezTo>
                  <a:cubicBezTo>
                    <a:pt x="749" y="46"/>
                    <a:pt x="1550" y="363"/>
                    <a:pt x="1769" y="431"/>
                  </a:cubicBezTo>
                </a:path>
              </a:pathLst>
            </a:custGeom>
            <a:noFill/>
            <a:ln w="9525">
              <a:solidFill>
                <a:srgbClr val="F61902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9" name="Freeform 95"/>
            <p:cNvSpPr>
              <a:spLocks/>
            </p:cNvSpPr>
            <p:nvPr/>
          </p:nvSpPr>
          <p:spPr bwMode="auto">
            <a:xfrm>
              <a:off x="930" y="2069"/>
              <a:ext cx="544" cy="318"/>
            </a:xfrm>
            <a:custGeom>
              <a:avLst/>
              <a:gdLst>
                <a:gd name="T0" fmla="*/ 0 w 544"/>
                <a:gd name="T1" fmla="*/ 0 h 272"/>
                <a:gd name="T2" fmla="*/ 181 w 544"/>
                <a:gd name="T3" fmla="*/ 136 h 272"/>
                <a:gd name="T4" fmla="*/ 544 w 544"/>
                <a:gd name="T5" fmla="*/ 272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4" h="272">
                  <a:moveTo>
                    <a:pt x="0" y="0"/>
                  </a:moveTo>
                  <a:cubicBezTo>
                    <a:pt x="45" y="45"/>
                    <a:pt x="90" y="91"/>
                    <a:pt x="181" y="136"/>
                  </a:cubicBezTo>
                  <a:cubicBezTo>
                    <a:pt x="272" y="181"/>
                    <a:pt x="468" y="242"/>
                    <a:pt x="544" y="272"/>
                  </a:cubicBezTo>
                </a:path>
              </a:pathLst>
            </a:custGeom>
            <a:noFill/>
            <a:ln w="9525">
              <a:solidFill>
                <a:srgbClr val="F6190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0" name="Oval 97"/>
          <p:cNvSpPr>
            <a:spLocks noChangeArrowheads="1"/>
          </p:cNvSpPr>
          <p:nvPr/>
        </p:nvSpPr>
        <p:spPr bwMode="auto">
          <a:xfrm>
            <a:off x="3949700" y="5047134"/>
            <a:ext cx="71438" cy="71437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91" name="Object 9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0672066"/>
              </p:ext>
            </p:extLst>
          </p:nvPr>
        </p:nvGraphicFramePr>
        <p:xfrm>
          <a:off x="3994150" y="2824634"/>
          <a:ext cx="577850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8" name="Microsoft Equation 3.0" r:id="rId5" imgW="279360" imgH="431640" progId="Equation.3">
                  <p:embed/>
                </p:oleObj>
              </mc:Choice>
              <mc:Fallback>
                <p:oleObj name="Microsoft Equation 3.0" r:id="rId5" imgW="2793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4150" y="2824634"/>
                        <a:ext cx="577850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10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2266386"/>
              </p:ext>
            </p:extLst>
          </p:nvPr>
        </p:nvGraphicFramePr>
        <p:xfrm>
          <a:off x="5214938" y="2708746"/>
          <a:ext cx="3683000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9" name="Equation" r:id="rId7" imgW="1409400" imgH="482400" progId="Equation.3">
                  <p:embed/>
                </p:oleObj>
              </mc:Choice>
              <mc:Fallback>
                <p:oleObj name="Equation" r:id="rId7" imgW="14094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938" y="2708746"/>
                        <a:ext cx="3683000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" name="Text Box 104"/>
          <p:cNvSpPr txBox="1">
            <a:spLocks noChangeArrowheads="1"/>
          </p:cNvSpPr>
          <p:nvPr/>
        </p:nvSpPr>
        <p:spPr bwMode="auto">
          <a:xfrm>
            <a:off x="1693863" y="5636096"/>
            <a:ext cx="565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i="1"/>
              <a:t>c</a:t>
            </a:r>
            <a:r>
              <a:rPr lang="en-GB" sz="1200" i="1"/>
              <a:t>T-1</a:t>
            </a:r>
            <a:endParaRPr lang="en-US" sz="2400" i="1"/>
          </a:p>
        </p:txBody>
      </p:sp>
      <p:sp>
        <p:nvSpPr>
          <p:cNvPr id="94" name="Freeform 105"/>
          <p:cNvSpPr>
            <a:spLocks/>
          </p:cNvSpPr>
          <p:nvPr/>
        </p:nvSpPr>
        <p:spPr bwMode="auto">
          <a:xfrm>
            <a:off x="3779838" y="3643784"/>
            <a:ext cx="215900" cy="1441450"/>
          </a:xfrm>
          <a:custGeom>
            <a:avLst/>
            <a:gdLst>
              <a:gd name="T0" fmla="*/ 136 w 136"/>
              <a:gd name="T1" fmla="*/ 908 h 908"/>
              <a:gd name="T2" fmla="*/ 0 w 136"/>
              <a:gd name="T3" fmla="*/ 409 h 908"/>
              <a:gd name="T4" fmla="*/ 136 w 136"/>
              <a:gd name="T5" fmla="*/ 0 h 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6" h="908">
                <a:moveTo>
                  <a:pt x="136" y="908"/>
                </a:moveTo>
                <a:cubicBezTo>
                  <a:pt x="68" y="734"/>
                  <a:pt x="0" y="560"/>
                  <a:pt x="0" y="409"/>
                </a:cubicBezTo>
                <a:cubicBezTo>
                  <a:pt x="0" y="258"/>
                  <a:pt x="68" y="129"/>
                  <a:pt x="136" y="0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" name="Oval 106"/>
          <p:cNvSpPr>
            <a:spLocks noChangeArrowheads="1"/>
          </p:cNvSpPr>
          <p:nvPr/>
        </p:nvSpPr>
        <p:spPr bwMode="auto">
          <a:xfrm>
            <a:off x="2051050" y="2708746"/>
            <a:ext cx="1081088" cy="1079500"/>
          </a:xfrm>
          <a:prstGeom prst="ellipse">
            <a:avLst/>
          </a:prstGeom>
          <a:noFill/>
          <a:ln w="9525">
            <a:solidFill>
              <a:srgbClr val="F6190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6" name="Oval 107"/>
          <p:cNvSpPr>
            <a:spLocks noChangeArrowheads="1"/>
          </p:cNvSpPr>
          <p:nvPr/>
        </p:nvSpPr>
        <p:spPr bwMode="auto">
          <a:xfrm>
            <a:off x="3778250" y="2708746"/>
            <a:ext cx="1081088" cy="1079500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7" name="Oval 108"/>
          <p:cNvSpPr>
            <a:spLocks noChangeArrowheads="1"/>
          </p:cNvSpPr>
          <p:nvPr/>
        </p:nvSpPr>
        <p:spPr bwMode="auto">
          <a:xfrm>
            <a:off x="5146675" y="2708746"/>
            <a:ext cx="1081088" cy="1079500"/>
          </a:xfrm>
          <a:prstGeom prst="ellipse">
            <a:avLst/>
          </a:prstGeom>
          <a:noFill/>
          <a:ln w="9525">
            <a:solidFill>
              <a:srgbClr val="F6190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8" name="Oval 109"/>
          <p:cNvSpPr>
            <a:spLocks noChangeArrowheads="1"/>
          </p:cNvSpPr>
          <p:nvPr/>
        </p:nvSpPr>
        <p:spPr bwMode="auto">
          <a:xfrm>
            <a:off x="7596188" y="2780184"/>
            <a:ext cx="1081087" cy="1079500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9" name="Freeform 110"/>
          <p:cNvSpPr>
            <a:spLocks/>
          </p:cNvSpPr>
          <p:nvPr/>
        </p:nvSpPr>
        <p:spPr bwMode="auto">
          <a:xfrm>
            <a:off x="2987675" y="2540471"/>
            <a:ext cx="2520950" cy="311150"/>
          </a:xfrm>
          <a:custGeom>
            <a:avLst/>
            <a:gdLst>
              <a:gd name="T0" fmla="*/ 0 w 1588"/>
              <a:gd name="T1" fmla="*/ 196 h 196"/>
              <a:gd name="T2" fmla="*/ 817 w 1588"/>
              <a:gd name="T3" fmla="*/ 15 h 196"/>
              <a:gd name="T4" fmla="*/ 1588 w 1588"/>
              <a:gd name="T5" fmla="*/ 106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88" h="196">
                <a:moveTo>
                  <a:pt x="0" y="196"/>
                </a:moveTo>
                <a:cubicBezTo>
                  <a:pt x="276" y="113"/>
                  <a:pt x="552" y="30"/>
                  <a:pt x="817" y="15"/>
                </a:cubicBezTo>
                <a:cubicBezTo>
                  <a:pt x="1082" y="0"/>
                  <a:pt x="1335" y="53"/>
                  <a:pt x="1588" y="106"/>
                </a:cubicBezTo>
              </a:path>
            </a:pathLst>
          </a:custGeom>
          <a:noFill/>
          <a:ln w="9525">
            <a:solidFill>
              <a:srgbClr val="F6190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0" name="Freeform 111"/>
          <p:cNvSpPr>
            <a:spLocks/>
          </p:cNvSpPr>
          <p:nvPr/>
        </p:nvSpPr>
        <p:spPr bwMode="auto">
          <a:xfrm>
            <a:off x="4500563" y="3716809"/>
            <a:ext cx="3240087" cy="298450"/>
          </a:xfrm>
          <a:custGeom>
            <a:avLst/>
            <a:gdLst>
              <a:gd name="T0" fmla="*/ 0 w 2041"/>
              <a:gd name="T1" fmla="*/ 45 h 188"/>
              <a:gd name="T2" fmla="*/ 771 w 2041"/>
              <a:gd name="T3" fmla="*/ 181 h 188"/>
              <a:gd name="T4" fmla="*/ 2041 w 2041"/>
              <a:gd name="T5" fmla="*/ 0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41" h="188">
                <a:moveTo>
                  <a:pt x="0" y="45"/>
                </a:moveTo>
                <a:cubicBezTo>
                  <a:pt x="215" y="116"/>
                  <a:pt x="431" y="188"/>
                  <a:pt x="771" y="181"/>
                </a:cubicBezTo>
                <a:cubicBezTo>
                  <a:pt x="1111" y="174"/>
                  <a:pt x="1576" y="87"/>
                  <a:pt x="2041" y="0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1" name="Text Box 116"/>
          <p:cNvSpPr txBox="1">
            <a:spLocks noChangeArrowheads="1"/>
          </p:cNvSpPr>
          <p:nvPr/>
        </p:nvSpPr>
        <p:spPr bwMode="auto">
          <a:xfrm>
            <a:off x="5508625" y="4472459"/>
            <a:ext cx="323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/>
              <a:t>This is a deterministic solution</a:t>
            </a:r>
          </a:p>
        </p:txBody>
      </p:sp>
    </p:spTree>
    <p:extLst>
      <p:ext uri="{BB962C8B-B14F-4D97-AF65-F5344CB8AC3E}">
        <p14:creationId xmlns:p14="http://schemas.microsoft.com/office/powerpoint/2010/main" val="228959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85" grpId="0"/>
      <p:bldP spid="86" grpId="0"/>
      <p:bldP spid="90" grpId="0" animBg="1"/>
      <p:bldP spid="93" grpId="0"/>
      <p:bldP spid="94" grpId="0" animBg="1"/>
      <p:bldP spid="94" grpId="1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75"/>
            <a:ext cx="7848550" cy="777875"/>
          </a:xfrm>
        </p:spPr>
        <p:txBody>
          <a:bodyPr/>
          <a:lstStyle/>
          <a:p>
            <a:r>
              <a:rPr lang="en-GB" dirty="0" smtClean="0"/>
              <a:t>SIDD: Solving the Decision Problem</a:t>
            </a:r>
            <a:endParaRPr lang="en-GB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067720" y="1340122"/>
            <a:ext cx="2511425" cy="1160463"/>
            <a:chOff x="1390" y="3249"/>
            <a:chExt cx="991" cy="932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1913" y="3886"/>
              <a:ext cx="154" cy="2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/>
                <a:t>h</a:t>
              </a:r>
              <a:r>
                <a:rPr lang="en-GB" sz="1000"/>
                <a:t>T</a:t>
              </a:r>
              <a:endParaRPr lang="en-US"/>
            </a:p>
          </p:txBody>
        </p:sp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1390" y="3249"/>
              <a:ext cx="991" cy="680"/>
              <a:chOff x="1390" y="3294"/>
              <a:chExt cx="991" cy="680"/>
            </a:xfrm>
          </p:grpSpPr>
          <p:grpSp>
            <p:nvGrpSpPr>
              <p:cNvPr id="7" name="Group 6"/>
              <p:cNvGrpSpPr>
                <a:grpSpLocks/>
              </p:cNvGrpSpPr>
              <p:nvPr/>
            </p:nvGrpSpPr>
            <p:grpSpPr bwMode="auto">
              <a:xfrm>
                <a:off x="1655" y="3294"/>
                <a:ext cx="726" cy="635"/>
                <a:chOff x="1292" y="3294"/>
                <a:chExt cx="726" cy="635"/>
              </a:xfrm>
            </p:grpSpPr>
            <p:sp>
              <p:nvSpPr>
                <p:cNvPr id="11" name="Line 7"/>
                <p:cNvSpPr>
                  <a:spLocks noChangeShapeType="1"/>
                </p:cNvSpPr>
                <p:nvPr/>
              </p:nvSpPr>
              <p:spPr bwMode="auto">
                <a:xfrm>
                  <a:off x="142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" name="Line 8"/>
                <p:cNvSpPr>
                  <a:spLocks noChangeShapeType="1"/>
                </p:cNvSpPr>
                <p:nvPr/>
              </p:nvSpPr>
              <p:spPr bwMode="auto">
                <a:xfrm>
                  <a:off x="1292" y="338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" name="Line 9"/>
                <p:cNvSpPr>
                  <a:spLocks noChangeShapeType="1"/>
                </p:cNvSpPr>
                <p:nvPr/>
              </p:nvSpPr>
              <p:spPr bwMode="auto">
                <a:xfrm>
                  <a:off x="1292" y="3430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" name="Line 10"/>
                <p:cNvSpPr>
                  <a:spLocks noChangeShapeType="1"/>
                </p:cNvSpPr>
                <p:nvPr/>
              </p:nvSpPr>
              <p:spPr bwMode="auto">
                <a:xfrm>
                  <a:off x="1292" y="347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" name="Line 11"/>
                <p:cNvSpPr>
                  <a:spLocks noChangeShapeType="1"/>
                </p:cNvSpPr>
                <p:nvPr/>
              </p:nvSpPr>
              <p:spPr bwMode="auto">
                <a:xfrm>
                  <a:off x="1292" y="3521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6" name="Line 12"/>
                <p:cNvSpPr>
                  <a:spLocks noChangeShapeType="1"/>
                </p:cNvSpPr>
                <p:nvPr/>
              </p:nvSpPr>
              <p:spPr bwMode="auto">
                <a:xfrm>
                  <a:off x="1292" y="3566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7" name="Line 13"/>
                <p:cNvSpPr>
                  <a:spLocks noChangeShapeType="1"/>
                </p:cNvSpPr>
                <p:nvPr/>
              </p:nvSpPr>
              <p:spPr bwMode="auto">
                <a:xfrm>
                  <a:off x="1292" y="361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8" name="Line 14"/>
                <p:cNvSpPr>
                  <a:spLocks noChangeShapeType="1"/>
                </p:cNvSpPr>
                <p:nvPr/>
              </p:nvSpPr>
              <p:spPr bwMode="auto">
                <a:xfrm>
                  <a:off x="1292" y="3657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9" name="Line 15"/>
                <p:cNvSpPr>
                  <a:spLocks noChangeShapeType="1"/>
                </p:cNvSpPr>
                <p:nvPr/>
              </p:nvSpPr>
              <p:spPr bwMode="auto">
                <a:xfrm>
                  <a:off x="1292" y="370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0" name="Line 16"/>
                <p:cNvSpPr>
                  <a:spLocks noChangeShapeType="1"/>
                </p:cNvSpPr>
                <p:nvPr/>
              </p:nvSpPr>
              <p:spPr bwMode="auto">
                <a:xfrm>
                  <a:off x="1292" y="374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1" name="Line 17"/>
                <p:cNvSpPr>
                  <a:spLocks noChangeShapeType="1"/>
                </p:cNvSpPr>
                <p:nvPr/>
              </p:nvSpPr>
              <p:spPr bwMode="auto">
                <a:xfrm>
                  <a:off x="1292" y="3793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" name="Line 18"/>
                <p:cNvSpPr>
                  <a:spLocks noChangeShapeType="1"/>
                </p:cNvSpPr>
                <p:nvPr/>
              </p:nvSpPr>
              <p:spPr bwMode="auto">
                <a:xfrm>
                  <a:off x="1292" y="383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3" name="Line 19"/>
                <p:cNvSpPr>
                  <a:spLocks noChangeShapeType="1"/>
                </p:cNvSpPr>
                <p:nvPr/>
              </p:nvSpPr>
              <p:spPr bwMode="auto">
                <a:xfrm>
                  <a:off x="1474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" name="Line 20"/>
                <p:cNvSpPr>
                  <a:spLocks noChangeShapeType="1"/>
                </p:cNvSpPr>
                <p:nvPr/>
              </p:nvSpPr>
              <p:spPr bwMode="auto">
                <a:xfrm>
                  <a:off x="151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5" name="Line 21"/>
                <p:cNvSpPr>
                  <a:spLocks noChangeShapeType="1"/>
                </p:cNvSpPr>
                <p:nvPr/>
              </p:nvSpPr>
              <p:spPr bwMode="auto">
                <a:xfrm>
                  <a:off x="156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6" name="Line 22"/>
                <p:cNvSpPr>
                  <a:spLocks noChangeShapeType="1"/>
                </p:cNvSpPr>
                <p:nvPr/>
              </p:nvSpPr>
              <p:spPr bwMode="auto">
                <a:xfrm>
                  <a:off x="1610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7" name="Line 23"/>
                <p:cNvSpPr>
                  <a:spLocks noChangeShapeType="1"/>
                </p:cNvSpPr>
                <p:nvPr/>
              </p:nvSpPr>
              <p:spPr bwMode="auto">
                <a:xfrm>
                  <a:off x="165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" name="Line 24"/>
                <p:cNvSpPr>
                  <a:spLocks noChangeShapeType="1"/>
                </p:cNvSpPr>
                <p:nvPr/>
              </p:nvSpPr>
              <p:spPr bwMode="auto">
                <a:xfrm>
                  <a:off x="170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" name="Line 25"/>
                <p:cNvSpPr>
                  <a:spLocks noChangeShapeType="1"/>
                </p:cNvSpPr>
                <p:nvPr/>
              </p:nvSpPr>
              <p:spPr bwMode="auto">
                <a:xfrm>
                  <a:off x="1746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" name="Line 26"/>
                <p:cNvSpPr>
                  <a:spLocks noChangeShapeType="1"/>
                </p:cNvSpPr>
                <p:nvPr/>
              </p:nvSpPr>
              <p:spPr bwMode="auto">
                <a:xfrm>
                  <a:off x="179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" name="Line 27"/>
                <p:cNvSpPr>
                  <a:spLocks noChangeShapeType="1"/>
                </p:cNvSpPr>
                <p:nvPr/>
              </p:nvSpPr>
              <p:spPr bwMode="auto">
                <a:xfrm>
                  <a:off x="183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2" name="Line 28"/>
                <p:cNvSpPr>
                  <a:spLocks noChangeShapeType="1"/>
                </p:cNvSpPr>
                <p:nvPr/>
              </p:nvSpPr>
              <p:spPr bwMode="auto">
                <a:xfrm>
                  <a:off x="188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3" name="Line 29"/>
                <p:cNvSpPr>
                  <a:spLocks noChangeShapeType="1"/>
                </p:cNvSpPr>
                <p:nvPr/>
              </p:nvSpPr>
              <p:spPr bwMode="auto">
                <a:xfrm>
                  <a:off x="192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4" name="Line 30"/>
                <p:cNvSpPr>
                  <a:spLocks noChangeShapeType="1"/>
                </p:cNvSpPr>
                <p:nvPr/>
              </p:nvSpPr>
              <p:spPr bwMode="auto">
                <a:xfrm>
                  <a:off x="197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5" name="Line 31"/>
                <p:cNvSpPr>
                  <a:spLocks noChangeShapeType="1"/>
                </p:cNvSpPr>
                <p:nvPr/>
              </p:nvSpPr>
              <p:spPr bwMode="auto">
                <a:xfrm>
                  <a:off x="201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6" name="Line 32"/>
                <p:cNvSpPr>
                  <a:spLocks noChangeShapeType="1"/>
                </p:cNvSpPr>
                <p:nvPr/>
              </p:nvSpPr>
              <p:spPr bwMode="auto">
                <a:xfrm>
                  <a:off x="138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7" name="Line 33"/>
                <p:cNvSpPr>
                  <a:spLocks noChangeShapeType="1"/>
                </p:cNvSpPr>
                <p:nvPr/>
              </p:nvSpPr>
              <p:spPr bwMode="auto">
                <a:xfrm>
                  <a:off x="133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8" name="Line 34"/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9" name="Line 35"/>
                <p:cNvSpPr>
                  <a:spLocks noChangeShapeType="1"/>
                </p:cNvSpPr>
                <p:nvPr/>
              </p:nvSpPr>
              <p:spPr bwMode="auto">
                <a:xfrm>
                  <a:off x="1292" y="388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0" name="Line 36"/>
                <p:cNvSpPr>
                  <a:spLocks noChangeShapeType="1"/>
                </p:cNvSpPr>
                <p:nvPr/>
              </p:nvSpPr>
              <p:spPr bwMode="auto">
                <a:xfrm>
                  <a:off x="1292" y="333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" name="Line 37"/>
                <p:cNvSpPr>
                  <a:spLocks noChangeShapeType="1"/>
                </p:cNvSpPr>
                <p:nvPr/>
              </p:nvSpPr>
              <p:spPr bwMode="auto">
                <a:xfrm>
                  <a:off x="1292" y="392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2" name="Line 38"/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8" name="Text Box 39"/>
              <p:cNvSpPr txBox="1">
                <a:spLocks noChangeArrowheads="1"/>
              </p:cNvSpPr>
              <p:nvPr/>
            </p:nvSpPr>
            <p:spPr bwMode="auto">
              <a:xfrm>
                <a:off x="1390" y="3522"/>
                <a:ext cx="169" cy="2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/>
                  <a:t>w</a:t>
                </a:r>
                <a:r>
                  <a:rPr lang="en-GB" sz="1000"/>
                  <a:t>T</a:t>
                </a:r>
                <a:endParaRPr lang="en-US"/>
              </a:p>
            </p:txBody>
          </p:sp>
          <p:sp>
            <p:nvSpPr>
              <p:cNvPr id="9" name="Line 40"/>
              <p:cNvSpPr>
                <a:spLocks noChangeShapeType="1"/>
              </p:cNvSpPr>
              <p:nvPr/>
            </p:nvSpPr>
            <p:spPr bwMode="auto">
              <a:xfrm flipV="1">
                <a:off x="1610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" name="Line 41"/>
              <p:cNvSpPr>
                <a:spLocks noChangeShapeType="1"/>
              </p:cNvSpPr>
              <p:nvPr/>
            </p:nvSpPr>
            <p:spPr bwMode="auto">
              <a:xfrm>
                <a:off x="1655" y="3974"/>
                <a:ext cx="7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43" name="Group 42"/>
          <p:cNvGrpSpPr>
            <a:grpSpLocks/>
          </p:cNvGrpSpPr>
          <p:nvPr/>
        </p:nvGrpSpPr>
        <p:grpSpPr bwMode="auto">
          <a:xfrm>
            <a:off x="3059782" y="2627585"/>
            <a:ext cx="2511425" cy="1160462"/>
            <a:chOff x="1390" y="3249"/>
            <a:chExt cx="991" cy="932"/>
          </a:xfrm>
        </p:grpSpPr>
        <p:sp>
          <p:nvSpPr>
            <p:cNvPr id="44" name="Text Box 43"/>
            <p:cNvSpPr txBox="1">
              <a:spLocks noChangeArrowheads="1"/>
            </p:cNvSpPr>
            <p:nvPr/>
          </p:nvSpPr>
          <p:spPr bwMode="auto">
            <a:xfrm>
              <a:off x="1913" y="3886"/>
              <a:ext cx="198" cy="2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/>
                <a:t>h</a:t>
              </a:r>
              <a:r>
                <a:rPr lang="en-GB" sz="1000"/>
                <a:t>T-1</a:t>
              </a:r>
              <a:endParaRPr lang="en-US"/>
            </a:p>
          </p:txBody>
        </p:sp>
        <p:grpSp>
          <p:nvGrpSpPr>
            <p:cNvPr id="45" name="Group 44"/>
            <p:cNvGrpSpPr>
              <a:grpSpLocks/>
            </p:cNvGrpSpPr>
            <p:nvPr/>
          </p:nvGrpSpPr>
          <p:grpSpPr bwMode="auto">
            <a:xfrm>
              <a:off x="1390" y="3249"/>
              <a:ext cx="991" cy="680"/>
              <a:chOff x="1390" y="3294"/>
              <a:chExt cx="991" cy="680"/>
            </a:xfrm>
          </p:grpSpPr>
          <p:grpSp>
            <p:nvGrpSpPr>
              <p:cNvPr id="46" name="Group 45"/>
              <p:cNvGrpSpPr>
                <a:grpSpLocks/>
              </p:cNvGrpSpPr>
              <p:nvPr/>
            </p:nvGrpSpPr>
            <p:grpSpPr bwMode="auto">
              <a:xfrm>
                <a:off x="1655" y="3294"/>
                <a:ext cx="726" cy="635"/>
                <a:chOff x="1292" y="3294"/>
                <a:chExt cx="726" cy="635"/>
              </a:xfrm>
            </p:grpSpPr>
            <p:sp>
              <p:nvSpPr>
                <p:cNvPr id="50" name="Line 46"/>
                <p:cNvSpPr>
                  <a:spLocks noChangeShapeType="1"/>
                </p:cNvSpPr>
                <p:nvPr/>
              </p:nvSpPr>
              <p:spPr bwMode="auto">
                <a:xfrm>
                  <a:off x="142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1" name="Line 47"/>
                <p:cNvSpPr>
                  <a:spLocks noChangeShapeType="1"/>
                </p:cNvSpPr>
                <p:nvPr/>
              </p:nvSpPr>
              <p:spPr bwMode="auto">
                <a:xfrm>
                  <a:off x="1292" y="338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" name="Line 48"/>
                <p:cNvSpPr>
                  <a:spLocks noChangeShapeType="1"/>
                </p:cNvSpPr>
                <p:nvPr/>
              </p:nvSpPr>
              <p:spPr bwMode="auto">
                <a:xfrm>
                  <a:off x="1292" y="3430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3" name="Line 49"/>
                <p:cNvSpPr>
                  <a:spLocks noChangeShapeType="1"/>
                </p:cNvSpPr>
                <p:nvPr/>
              </p:nvSpPr>
              <p:spPr bwMode="auto">
                <a:xfrm>
                  <a:off x="1292" y="347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4" name="Line 50"/>
                <p:cNvSpPr>
                  <a:spLocks noChangeShapeType="1"/>
                </p:cNvSpPr>
                <p:nvPr/>
              </p:nvSpPr>
              <p:spPr bwMode="auto">
                <a:xfrm>
                  <a:off x="1292" y="3521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5" name="Line 51"/>
                <p:cNvSpPr>
                  <a:spLocks noChangeShapeType="1"/>
                </p:cNvSpPr>
                <p:nvPr/>
              </p:nvSpPr>
              <p:spPr bwMode="auto">
                <a:xfrm>
                  <a:off x="1292" y="3566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6" name="Line 52"/>
                <p:cNvSpPr>
                  <a:spLocks noChangeShapeType="1"/>
                </p:cNvSpPr>
                <p:nvPr/>
              </p:nvSpPr>
              <p:spPr bwMode="auto">
                <a:xfrm>
                  <a:off x="1292" y="361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7" name="Line 53"/>
                <p:cNvSpPr>
                  <a:spLocks noChangeShapeType="1"/>
                </p:cNvSpPr>
                <p:nvPr/>
              </p:nvSpPr>
              <p:spPr bwMode="auto">
                <a:xfrm>
                  <a:off x="1292" y="3657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8" name="Line 54"/>
                <p:cNvSpPr>
                  <a:spLocks noChangeShapeType="1"/>
                </p:cNvSpPr>
                <p:nvPr/>
              </p:nvSpPr>
              <p:spPr bwMode="auto">
                <a:xfrm>
                  <a:off x="1292" y="370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9" name="Line 55"/>
                <p:cNvSpPr>
                  <a:spLocks noChangeShapeType="1"/>
                </p:cNvSpPr>
                <p:nvPr/>
              </p:nvSpPr>
              <p:spPr bwMode="auto">
                <a:xfrm>
                  <a:off x="1292" y="374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0" name="Line 56"/>
                <p:cNvSpPr>
                  <a:spLocks noChangeShapeType="1"/>
                </p:cNvSpPr>
                <p:nvPr/>
              </p:nvSpPr>
              <p:spPr bwMode="auto">
                <a:xfrm>
                  <a:off x="1292" y="3793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1" name="Line 57"/>
                <p:cNvSpPr>
                  <a:spLocks noChangeShapeType="1"/>
                </p:cNvSpPr>
                <p:nvPr/>
              </p:nvSpPr>
              <p:spPr bwMode="auto">
                <a:xfrm>
                  <a:off x="1292" y="383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" name="Line 58"/>
                <p:cNvSpPr>
                  <a:spLocks noChangeShapeType="1"/>
                </p:cNvSpPr>
                <p:nvPr/>
              </p:nvSpPr>
              <p:spPr bwMode="auto">
                <a:xfrm>
                  <a:off x="1474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" name="Line 59"/>
                <p:cNvSpPr>
                  <a:spLocks noChangeShapeType="1"/>
                </p:cNvSpPr>
                <p:nvPr/>
              </p:nvSpPr>
              <p:spPr bwMode="auto">
                <a:xfrm>
                  <a:off x="151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4" name="Line 60"/>
                <p:cNvSpPr>
                  <a:spLocks noChangeShapeType="1"/>
                </p:cNvSpPr>
                <p:nvPr/>
              </p:nvSpPr>
              <p:spPr bwMode="auto">
                <a:xfrm>
                  <a:off x="156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5" name="Line 61"/>
                <p:cNvSpPr>
                  <a:spLocks noChangeShapeType="1"/>
                </p:cNvSpPr>
                <p:nvPr/>
              </p:nvSpPr>
              <p:spPr bwMode="auto">
                <a:xfrm>
                  <a:off x="1610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6" name="Line 62"/>
                <p:cNvSpPr>
                  <a:spLocks noChangeShapeType="1"/>
                </p:cNvSpPr>
                <p:nvPr/>
              </p:nvSpPr>
              <p:spPr bwMode="auto">
                <a:xfrm>
                  <a:off x="165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7" name="Line 63"/>
                <p:cNvSpPr>
                  <a:spLocks noChangeShapeType="1"/>
                </p:cNvSpPr>
                <p:nvPr/>
              </p:nvSpPr>
              <p:spPr bwMode="auto">
                <a:xfrm>
                  <a:off x="170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8" name="Line 64"/>
                <p:cNvSpPr>
                  <a:spLocks noChangeShapeType="1"/>
                </p:cNvSpPr>
                <p:nvPr/>
              </p:nvSpPr>
              <p:spPr bwMode="auto">
                <a:xfrm>
                  <a:off x="1746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9" name="Line 65"/>
                <p:cNvSpPr>
                  <a:spLocks noChangeShapeType="1"/>
                </p:cNvSpPr>
                <p:nvPr/>
              </p:nvSpPr>
              <p:spPr bwMode="auto">
                <a:xfrm>
                  <a:off x="179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0" name="Line 66"/>
                <p:cNvSpPr>
                  <a:spLocks noChangeShapeType="1"/>
                </p:cNvSpPr>
                <p:nvPr/>
              </p:nvSpPr>
              <p:spPr bwMode="auto">
                <a:xfrm>
                  <a:off x="183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1" name="Line 67"/>
                <p:cNvSpPr>
                  <a:spLocks noChangeShapeType="1"/>
                </p:cNvSpPr>
                <p:nvPr/>
              </p:nvSpPr>
              <p:spPr bwMode="auto">
                <a:xfrm>
                  <a:off x="188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" name="Line 68"/>
                <p:cNvSpPr>
                  <a:spLocks noChangeShapeType="1"/>
                </p:cNvSpPr>
                <p:nvPr/>
              </p:nvSpPr>
              <p:spPr bwMode="auto">
                <a:xfrm>
                  <a:off x="192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3" name="Line 69"/>
                <p:cNvSpPr>
                  <a:spLocks noChangeShapeType="1"/>
                </p:cNvSpPr>
                <p:nvPr/>
              </p:nvSpPr>
              <p:spPr bwMode="auto">
                <a:xfrm>
                  <a:off x="197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4" name="Line 70"/>
                <p:cNvSpPr>
                  <a:spLocks noChangeShapeType="1"/>
                </p:cNvSpPr>
                <p:nvPr/>
              </p:nvSpPr>
              <p:spPr bwMode="auto">
                <a:xfrm>
                  <a:off x="201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5" name="Line 71"/>
                <p:cNvSpPr>
                  <a:spLocks noChangeShapeType="1"/>
                </p:cNvSpPr>
                <p:nvPr/>
              </p:nvSpPr>
              <p:spPr bwMode="auto">
                <a:xfrm>
                  <a:off x="138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6" name="Line 72"/>
                <p:cNvSpPr>
                  <a:spLocks noChangeShapeType="1"/>
                </p:cNvSpPr>
                <p:nvPr/>
              </p:nvSpPr>
              <p:spPr bwMode="auto">
                <a:xfrm>
                  <a:off x="133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7" name="Line 73"/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8" name="Line 74"/>
                <p:cNvSpPr>
                  <a:spLocks noChangeShapeType="1"/>
                </p:cNvSpPr>
                <p:nvPr/>
              </p:nvSpPr>
              <p:spPr bwMode="auto">
                <a:xfrm>
                  <a:off x="1292" y="388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9" name="Line 75"/>
                <p:cNvSpPr>
                  <a:spLocks noChangeShapeType="1"/>
                </p:cNvSpPr>
                <p:nvPr/>
              </p:nvSpPr>
              <p:spPr bwMode="auto">
                <a:xfrm>
                  <a:off x="1292" y="333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0" name="Line 76"/>
                <p:cNvSpPr>
                  <a:spLocks noChangeShapeType="1"/>
                </p:cNvSpPr>
                <p:nvPr/>
              </p:nvSpPr>
              <p:spPr bwMode="auto">
                <a:xfrm>
                  <a:off x="1292" y="392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1" name="Line 77"/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47" name="Text Box 78"/>
              <p:cNvSpPr txBox="1">
                <a:spLocks noChangeArrowheads="1"/>
              </p:cNvSpPr>
              <p:nvPr/>
            </p:nvSpPr>
            <p:spPr bwMode="auto">
              <a:xfrm>
                <a:off x="1390" y="3522"/>
                <a:ext cx="213" cy="2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/>
                  <a:t>w</a:t>
                </a:r>
                <a:r>
                  <a:rPr lang="en-GB" sz="1000"/>
                  <a:t>T-1</a:t>
                </a:r>
                <a:endParaRPr lang="en-US"/>
              </a:p>
            </p:txBody>
          </p:sp>
          <p:sp>
            <p:nvSpPr>
              <p:cNvPr id="48" name="Line 79"/>
              <p:cNvSpPr>
                <a:spLocks noChangeShapeType="1"/>
              </p:cNvSpPr>
              <p:nvPr/>
            </p:nvSpPr>
            <p:spPr bwMode="auto">
              <a:xfrm flipV="1">
                <a:off x="1610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" name="Line 80"/>
              <p:cNvSpPr>
                <a:spLocks noChangeShapeType="1"/>
              </p:cNvSpPr>
              <p:nvPr/>
            </p:nvSpPr>
            <p:spPr bwMode="auto">
              <a:xfrm>
                <a:off x="1655" y="3974"/>
                <a:ext cx="7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82" name="Group 81"/>
          <p:cNvGrpSpPr>
            <a:grpSpLocks/>
          </p:cNvGrpSpPr>
          <p:nvPr/>
        </p:nvGrpSpPr>
        <p:grpSpPr bwMode="auto">
          <a:xfrm>
            <a:off x="3059782" y="3853135"/>
            <a:ext cx="2511425" cy="1160462"/>
            <a:chOff x="1390" y="3249"/>
            <a:chExt cx="991" cy="932"/>
          </a:xfrm>
        </p:grpSpPr>
        <p:sp>
          <p:nvSpPr>
            <p:cNvPr id="83" name="Text Box 82"/>
            <p:cNvSpPr txBox="1">
              <a:spLocks noChangeArrowheads="1"/>
            </p:cNvSpPr>
            <p:nvPr/>
          </p:nvSpPr>
          <p:spPr bwMode="auto">
            <a:xfrm>
              <a:off x="1913" y="3886"/>
              <a:ext cx="198" cy="2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/>
                <a:t>h</a:t>
              </a:r>
              <a:r>
                <a:rPr lang="en-GB" sz="1000"/>
                <a:t>T-2</a:t>
              </a:r>
              <a:endParaRPr lang="en-US"/>
            </a:p>
          </p:txBody>
        </p:sp>
        <p:grpSp>
          <p:nvGrpSpPr>
            <p:cNvPr id="84" name="Group 83"/>
            <p:cNvGrpSpPr>
              <a:grpSpLocks/>
            </p:cNvGrpSpPr>
            <p:nvPr/>
          </p:nvGrpSpPr>
          <p:grpSpPr bwMode="auto">
            <a:xfrm>
              <a:off x="1390" y="3249"/>
              <a:ext cx="991" cy="680"/>
              <a:chOff x="1390" y="3294"/>
              <a:chExt cx="991" cy="680"/>
            </a:xfrm>
          </p:grpSpPr>
          <p:grpSp>
            <p:nvGrpSpPr>
              <p:cNvPr id="85" name="Group 84"/>
              <p:cNvGrpSpPr>
                <a:grpSpLocks/>
              </p:cNvGrpSpPr>
              <p:nvPr/>
            </p:nvGrpSpPr>
            <p:grpSpPr bwMode="auto">
              <a:xfrm>
                <a:off x="1655" y="3294"/>
                <a:ext cx="726" cy="635"/>
                <a:chOff x="1292" y="3294"/>
                <a:chExt cx="726" cy="635"/>
              </a:xfrm>
            </p:grpSpPr>
            <p:sp>
              <p:nvSpPr>
                <p:cNvPr id="89" name="Line 85"/>
                <p:cNvSpPr>
                  <a:spLocks noChangeShapeType="1"/>
                </p:cNvSpPr>
                <p:nvPr/>
              </p:nvSpPr>
              <p:spPr bwMode="auto">
                <a:xfrm>
                  <a:off x="142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0" name="Line 86"/>
                <p:cNvSpPr>
                  <a:spLocks noChangeShapeType="1"/>
                </p:cNvSpPr>
                <p:nvPr/>
              </p:nvSpPr>
              <p:spPr bwMode="auto">
                <a:xfrm>
                  <a:off x="1292" y="338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1" name="Line 87"/>
                <p:cNvSpPr>
                  <a:spLocks noChangeShapeType="1"/>
                </p:cNvSpPr>
                <p:nvPr/>
              </p:nvSpPr>
              <p:spPr bwMode="auto">
                <a:xfrm>
                  <a:off x="1292" y="3430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" name="Line 88"/>
                <p:cNvSpPr>
                  <a:spLocks noChangeShapeType="1"/>
                </p:cNvSpPr>
                <p:nvPr/>
              </p:nvSpPr>
              <p:spPr bwMode="auto">
                <a:xfrm>
                  <a:off x="1292" y="347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" name="Line 89"/>
                <p:cNvSpPr>
                  <a:spLocks noChangeShapeType="1"/>
                </p:cNvSpPr>
                <p:nvPr/>
              </p:nvSpPr>
              <p:spPr bwMode="auto">
                <a:xfrm>
                  <a:off x="1292" y="3521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" name="Line 90"/>
                <p:cNvSpPr>
                  <a:spLocks noChangeShapeType="1"/>
                </p:cNvSpPr>
                <p:nvPr/>
              </p:nvSpPr>
              <p:spPr bwMode="auto">
                <a:xfrm>
                  <a:off x="1292" y="3566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5" name="Line 91"/>
                <p:cNvSpPr>
                  <a:spLocks noChangeShapeType="1"/>
                </p:cNvSpPr>
                <p:nvPr/>
              </p:nvSpPr>
              <p:spPr bwMode="auto">
                <a:xfrm>
                  <a:off x="1292" y="361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6" name="Line 92"/>
                <p:cNvSpPr>
                  <a:spLocks noChangeShapeType="1"/>
                </p:cNvSpPr>
                <p:nvPr/>
              </p:nvSpPr>
              <p:spPr bwMode="auto">
                <a:xfrm>
                  <a:off x="1292" y="3657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7" name="Line 93"/>
                <p:cNvSpPr>
                  <a:spLocks noChangeShapeType="1"/>
                </p:cNvSpPr>
                <p:nvPr/>
              </p:nvSpPr>
              <p:spPr bwMode="auto">
                <a:xfrm>
                  <a:off x="1292" y="370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8" name="Line 94"/>
                <p:cNvSpPr>
                  <a:spLocks noChangeShapeType="1"/>
                </p:cNvSpPr>
                <p:nvPr/>
              </p:nvSpPr>
              <p:spPr bwMode="auto">
                <a:xfrm>
                  <a:off x="1292" y="374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9" name="Line 95"/>
                <p:cNvSpPr>
                  <a:spLocks noChangeShapeType="1"/>
                </p:cNvSpPr>
                <p:nvPr/>
              </p:nvSpPr>
              <p:spPr bwMode="auto">
                <a:xfrm>
                  <a:off x="1292" y="3793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0" name="Line 96"/>
                <p:cNvSpPr>
                  <a:spLocks noChangeShapeType="1"/>
                </p:cNvSpPr>
                <p:nvPr/>
              </p:nvSpPr>
              <p:spPr bwMode="auto">
                <a:xfrm>
                  <a:off x="1292" y="383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1" name="Line 97"/>
                <p:cNvSpPr>
                  <a:spLocks noChangeShapeType="1"/>
                </p:cNvSpPr>
                <p:nvPr/>
              </p:nvSpPr>
              <p:spPr bwMode="auto">
                <a:xfrm>
                  <a:off x="1474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2" name="Line 98"/>
                <p:cNvSpPr>
                  <a:spLocks noChangeShapeType="1"/>
                </p:cNvSpPr>
                <p:nvPr/>
              </p:nvSpPr>
              <p:spPr bwMode="auto">
                <a:xfrm>
                  <a:off x="151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3" name="Line 99"/>
                <p:cNvSpPr>
                  <a:spLocks noChangeShapeType="1"/>
                </p:cNvSpPr>
                <p:nvPr/>
              </p:nvSpPr>
              <p:spPr bwMode="auto">
                <a:xfrm>
                  <a:off x="156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4" name="Line 100"/>
                <p:cNvSpPr>
                  <a:spLocks noChangeShapeType="1"/>
                </p:cNvSpPr>
                <p:nvPr/>
              </p:nvSpPr>
              <p:spPr bwMode="auto">
                <a:xfrm>
                  <a:off x="1610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5" name="Line 101"/>
                <p:cNvSpPr>
                  <a:spLocks noChangeShapeType="1"/>
                </p:cNvSpPr>
                <p:nvPr/>
              </p:nvSpPr>
              <p:spPr bwMode="auto">
                <a:xfrm>
                  <a:off x="165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6" name="Line 102"/>
                <p:cNvSpPr>
                  <a:spLocks noChangeShapeType="1"/>
                </p:cNvSpPr>
                <p:nvPr/>
              </p:nvSpPr>
              <p:spPr bwMode="auto">
                <a:xfrm>
                  <a:off x="170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7" name="Line 103"/>
                <p:cNvSpPr>
                  <a:spLocks noChangeShapeType="1"/>
                </p:cNvSpPr>
                <p:nvPr/>
              </p:nvSpPr>
              <p:spPr bwMode="auto">
                <a:xfrm>
                  <a:off x="1746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8" name="Line 104"/>
                <p:cNvSpPr>
                  <a:spLocks noChangeShapeType="1"/>
                </p:cNvSpPr>
                <p:nvPr/>
              </p:nvSpPr>
              <p:spPr bwMode="auto">
                <a:xfrm>
                  <a:off x="179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9" name="Line 105"/>
                <p:cNvSpPr>
                  <a:spLocks noChangeShapeType="1"/>
                </p:cNvSpPr>
                <p:nvPr/>
              </p:nvSpPr>
              <p:spPr bwMode="auto">
                <a:xfrm>
                  <a:off x="183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0" name="Line 106"/>
                <p:cNvSpPr>
                  <a:spLocks noChangeShapeType="1"/>
                </p:cNvSpPr>
                <p:nvPr/>
              </p:nvSpPr>
              <p:spPr bwMode="auto">
                <a:xfrm>
                  <a:off x="188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1" name="Line 107"/>
                <p:cNvSpPr>
                  <a:spLocks noChangeShapeType="1"/>
                </p:cNvSpPr>
                <p:nvPr/>
              </p:nvSpPr>
              <p:spPr bwMode="auto">
                <a:xfrm>
                  <a:off x="192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2" name="Line 108"/>
                <p:cNvSpPr>
                  <a:spLocks noChangeShapeType="1"/>
                </p:cNvSpPr>
                <p:nvPr/>
              </p:nvSpPr>
              <p:spPr bwMode="auto">
                <a:xfrm>
                  <a:off x="197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" name="Line 109"/>
                <p:cNvSpPr>
                  <a:spLocks noChangeShapeType="1"/>
                </p:cNvSpPr>
                <p:nvPr/>
              </p:nvSpPr>
              <p:spPr bwMode="auto">
                <a:xfrm>
                  <a:off x="201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4" name="Line 110"/>
                <p:cNvSpPr>
                  <a:spLocks noChangeShapeType="1"/>
                </p:cNvSpPr>
                <p:nvPr/>
              </p:nvSpPr>
              <p:spPr bwMode="auto">
                <a:xfrm>
                  <a:off x="138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5" name="Line 111"/>
                <p:cNvSpPr>
                  <a:spLocks noChangeShapeType="1"/>
                </p:cNvSpPr>
                <p:nvPr/>
              </p:nvSpPr>
              <p:spPr bwMode="auto">
                <a:xfrm>
                  <a:off x="133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6" name="Line 112"/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7" name="Line 113"/>
                <p:cNvSpPr>
                  <a:spLocks noChangeShapeType="1"/>
                </p:cNvSpPr>
                <p:nvPr/>
              </p:nvSpPr>
              <p:spPr bwMode="auto">
                <a:xfrm>
                  <a:off x="1292" y="388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8" name="Line 114"/>
                <p:cNvSpPr>
                  <a:spLocks noChangeShapeType="1"/>
                </p:cNvSpPr>
                <p:nvPr/>
              </p:nvSpPr>
              <p:spPr bwMode="auto">
                <a:xfrm>
                  <a:off x="1292" y="333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9" name="Line 115"/>
                <p:cNvSpPr>
                  <a:spLocks noChangeShapeType="1"/>
                </p:cNvSpPr>
                <p:nvPr/>
              </p:nvSpPr>
              <p:spPr bwMode="auto">
                <a:xfrm>
                  <a:off x="1292" y="392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0" name="Line 116"/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86" name="Text Box 117"/>
              <p:cNvSpPr txBox="1">
                <a:spLocks noChangeArrowheads="1"/>
              </p:cNvSpPr>
              <p:nvPr/>
            </p:nvSpPr>
            <p:spPr bwMode="auto">
              <a:xfrm>
                <a:off x="1390" y="3522"/>
                <a:ext cx="213" cy="2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/>
                  <a:t>w</a:t>
                </a:r>
                <a:r>
                  <a:rPr lang="en-GB" sz="1000"/>
                  <a:t>T-2</a:t>
                </a:r>
                <a:endParaRPr lang="en-US"/>
              </a:p>
            </p:txBody>
          </p:sp>
          <p:sp>
            <p:nvSpPr>
              <p:cNvPr id="87" name="Line 118"/>
              <p:cNvSpPr>
                <a:spLocks noChangeShapeType="1"/>
              </p:cNvSpPr>
              <p:nvPr/>
            </p:nvSpPr>
            <p:spPr bwMode="auto">
              <a:xfrm flipV="1">
                <a:off x="1610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8" name="Line 119"/>
              <p:cNvSpPr>
                <a:spLocks noChangeShapeType="1"/>
              </p:cNvSpPr>
              <p:nvPr/>
            </p:nvSpPr>
            <p:spPr bwMode="auto">
              <a:xfrm>
                <a:off x="1655" y="3974"/>
                <a:ext cx="7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21" name="Group 120"/>
          <p:cNvGrpSpPr>
            <a:grpSpLocks/>
          </p:cNvGrpSpPr>
          <p:nvPr/>
        </p:nvGrpSpPr>
        <p:grpSpPr bwMode="auto">
          <a:xfrm>
            <a:off x="3059782" y="5508897"/>
            <a:ext cx="2511425" cy="1160463"/>
            <a:chOff x="1390" y="3249"/>
            <a:chExt cx="991" cy="932"/>
          </a:xfrm>
        </p:grpSpPr>
        <p:sp>
          <p:nvSpPr>
            <p:cNvPr id="122" name="Text Box 121"/>
            <p:cNvSpPr txBox="1">
              <a:spLocks noChangeArrowheads="1"/>
            </p:cNvSpPr>
            <p:nvPr/>
          </p:nvSpPr>
          <p:spPr bwMode="auto">
            <a:xfrm>
              <a:off x="1913" y="3886"/>
              <a:ext cx="150" cy="2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/>
                <a:t>h</a:t>
              </a:r>
              <a:r>
                <a:rPr lang="en-GB" sz="1000"/>
                <a:t>1</a:t>
              </a:r>
              <a:endParaRPr lang="en-US"/>
            </a:p>
          </p:txBody>
        </p:sp>
        <p:grpSp>
          <p:nvGrpSpPr>
            <p:cNvPr id="123" name="Group 122"/>
            <p:cNvGrpSpPr>
              <a:grpSpLocks/>
            </p:cNvGrpSpPr>
            <p:nvPr/>
          </p:nvGrpSpPr>
          <p:grpSpPr bwMode="auto">
            <a:xfrm>
              <a:off x="1390" y="3249"/>
              <a:ext cx="991" cy="680"/>
              <a:chOff x="1390" y="3294"/>
              <a:chExt cx="991" cy="680"/>
            </a:xfrm>
          </p:grpSpPr>
          <p:grpSp>
            <p:nvGrpSpPr>
              <p:cNvPr id="124" name="Group 123"/>
              <p:cNvGrpSpPr>
                <a:grpSpLocks/>
              </p:cNvGrpSpPr>
              <p:nvPr/>
            </p:nvGrpSpPr>
            <p:grpSpPr bwMode="auto">
              <a:xfrm>
                <a:off x="1655" y="3294"/>
                <a:ext cx="726" cy="635"/>
                <a:chOff x="1292" y="3294"/>
                <a:chExt cx="726" cy="635"/>
              </a:xfrm>
            </p:grpSpPr>
            <p:sp>
              <p:nvSpPr>
                <p:cNvPr id="128" name="Line 124"/>
                <p:cNvSpPr>
                  <a:spLocks noChangeShapeType="1"/>
                </p:cNvSpPr>
                <p:nvPr/>
              </p:nvSpPr>
              <p:spPr bwMode="auto">
                <a:xfrm>
                  <a:off x="142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9" name="Line 125"/>
                <p:cNvSpPr>
                  <a:spLocks noChangeShapeType="1"/>
                </p:cNvSpPr>
                <p:nvPr/>
              </p:nvSpPr>
              <p:spPr bwMode="auto">
                <a:xfrm>
                  <a:off x="1292" y="338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0" name="Line 126"/>
                <p:cNvSpPr>
                  <a:spLocks noChangeShapeType="1"/>
                </p:cNvSpPr>
                <p:nvPr/>
              </p:nvSpPr>
              <p:spPr bwMode="auto">
                <a:xfrm>
                  <a:off x="1292" y="3430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1" name="Line 127"/>
                <p:cNvSpPr>
                  <a:spLocks noChangeShapeType="1"/>
                </p:cNvSpPr>
                <p:nvPr/>
              </p:nvSpPr>
              <p:spPr bwMode="auto">
                <a:xfrm>
                  <a:off x="1292" y="347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2" name="Line 128"/>
                <p:cNvSpPr>
                  <a:spLocks noChangeShapeType="1"/>
                </p:cNvSpPr>
                <p:nvPr/>
              </p:nvSpPr>
              <p:spPr bwMode="auto">
                <a:xfrm>
                  <a:off x="1292" y="3521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3" name="Line 129"/>
                <p:cNvSpPr>
                  <a:spLocks noChangeShapeType="1"/>
                </p:cNvSpPr>
                <p:nvPr/>
              </p:nvSpPr>
              <p:spPr bwMode="auto">
                <a:xfrm>
                  <a:off x="1292" y="3566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4" name="Line 130"/>
                <p:cNvSpPr>
                  <a:spLocks noChangeShapeType="1"/>
                </p:cNvSpPr>
                <p:nvPr/>
              </p:nvSpPr>
              <p:spPr bwMode="auto">
                <a:xfrm>
                  <a:off x="1292" y="361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5" name="Line 131"/>
                <p:cNvSpPr>
                  <a:spLocks noChangeShapeType="1"/>
                </p:cNvSpPr>
                <p:nvPr/>
              </p:nvSpPr>
              <p:spPr bwMode="auto">
                <a:xfrm>
                  <a:off x="1292" y="3657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6" name="Line 132"/>
                <p:cNvSpPr>
                  <a:spLocks noChangeShapeType="1"/>
                </p:cNvSpPr>
                <p:nvPr/>
              </p:nvSpPr>
              <p:spPr bwMode="auto">
                <a:xfrm>
                  <a:off x="1292" y="370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7" name="Line 133"/>
                <p:cNvSpPr>
                  <a:spLocks noChangeShapeType="1"/>
                </p:cNvSpPr>
                <p:nvPr/>
              </p:nvSpPr>
              <p:spPr bwMode="auto">
                <a:xfrm>
                  <a:off x="1292" y="374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8" name="Line 134"/>
                <p:cNvSpPr>
                  <a:spLocks noChangeShapeType="1"/>
                </p:cNvSpPr>
                <p:nvPr/>
              </p:nvSpPr>
              <p:spPr bwMode="auto">
                <a:xfrm>
                  <a:off x="1292" y="3793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9" name="Line 135"/>
                <p:cNvSpPr>
                  <a:spLocks noChangeShapeType="1"/>
                </p:cNvSpPr>
                <p:nvPr/>
              </p:nvSpPr>
              <p:spPr bwMode="auto">
                <a:xfrm>
                  <a:off x="1292" y="383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0" name="Line 136"/>
                <p:cNvSpPr>
                  <a:spLocks noChangeShapeType="1"/>
                </p:cNvSpPr>
                <p:nvPr/>
              </p:nvSpPr>
              <p:spPr bwMode="auto">
                <a:xfrm>
                  <a:off x="1474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1" name="Line 137"/>
                <p:cNvSpPr>
                  <a:spLocks noChangeShapeType="1"/>
                </p:cNvSpPr>
                <p:nvPr/>
              </p:nvSpPr>
              <p:spPr bwMode="auto">
                <a:xfrm>
                  <a:off x="151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2" name="Line 138"/>
                <p:cNvSpPr>
                  <a:spLocks noChangeShapeType="1"/>
                </p:cNvSpPr>
                <p:nvPr/>
              </p:nvSpPr>
              <p:spPr bwMode="auto">
                <a:xfrm>
                  <a:off x="156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3" name="Line 139"/>
                <p:cNvSpPr>
                  <a:spLocks noChangeShapeType="1"/>
                </p:cNvSpPr>
                <p:nvPr/>
              </p:nvSpPr>
              <p:spPr bwMode="auto">
                <a:xfrm>
                  <a:off x="1610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4" name="Line 140"/>
                <p:cNvSpPr>
                  <a:spLocks noChangeShapeType="1"/>
                </p:cNvSpPr>
                <p:nvPr/>
              </p:nvSpPr>
              <p:spPr bwMode="auto">
                <a:xfrm>
                  <a:off x="165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5" name="Line 141"/>
                <p:cNvSpPr>
                  <a:spLocks noChangeShapeType="1"/>
                </p:cNvSpPr>
                <p:nvPr/>
              </p:nvSpPr>
              <p:spPr bwMode="auto">
                <a:xfrm>
                  <a:off x="170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6" name="Line 142"/>
                <p:cNvSpPr>
                  <a:spLocks noChangeShapeType="1"/>
                </p:cNvSpPr>
                <p:nvPr/>
              </p:nvSpPr>
              <p:spPr bwMode="auto">
                <a:xfrm>
                  <a:off x="1746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7" name="Line 143"/>
                <p:cNvSpPr>
                  <a:spLocks noChangeShapeType="1"/>
                </p:cNvSpPr>
                <p:nvPr/>
              </p:nvSpPr>
              <p:spPr bwMode="auto">
                <a:xfrm>
                  <a:off x="179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8" name="Line 144"/>
                <p:cNvSpPr>
                  <a:spLocks noChangeShapeType="1"/>
                </p:cNvSpPr>
                <p:nvPr/>
              </p:nvSpPr>
              <p:spPr bwMode="auto">
                <a:xfrm>
                  <a:off x="183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9" name="Line 145"/>
                <p:cNvSpPr>
                  <a:spLocks noChangeShapeType="1"/>
                </p:cNvSpPr>
                <p:nvPr/>
              </p:nvSpPr>
              <p:spPr bwMode="auto">
                <a:xfrm>
                  <a:off x="188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0" name="Line 146"/>
                <p:cNvSpPr>
                  <a:spLocks noChangeShapeType="1"/>
                </p:cNvSpPr>
                <p:nvPr/>
              </p:nvSpPr>
              <p:spPr bwMode="auto">
                <a:xfrm>
                  <a:off x="192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1" name="Line 147"/>
                <p:cNvSpPr>
                  <a:spLocks noChangeShapeType="1"/>
                </p:cNvSpPr>
                <p:nvPr/>
              </p:nvSpPr>
              <p:spPr bwMode="auto">
                <a:xfrm>
                  <a:off x="197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2" name="Line 148"/>
                <p:cNvSpPr>
                  <a:spLocks noChangeShapeType="1"/>
                </p:cNvSpPr>
                <p:nvPr/>
              </p:nvSpPr>
              <p:spPr bwMode="auto">
                <a:xfrm>
                  <a:off x="201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3" name="Line 149"/>
                <p:cNvSpPr>
                  <a:spLocks noChangeShapeType="1"/>
                </p:cNvSpPr>
                <p:nvPr/>
              </p:nvSpPr>
              <p:spPr bwMode="auto">
                <a:xfrm>
                  <a:off x="138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4" name="Line 150"/>
                <p:cNvSpPr>
                  <a:spLocks noChangeShapeType="1"/>
                </p:cNvSpPr>
                <p:nvPr/>
              </p:nvSpPr>
              <p:spPr bwMode="auto">
                <a:xfrm>
                  <a:off x="133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5" name="Line 151"/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6" name="Line 152"/>
                <p:cNvSpPr>
                  <a:spLocks noChangeShapeType="1"/>
                </p:cNvSpPr>
                <p:nvPr/>
              </p:nvSpPr>
              <p:spPr bwMode="auto">
                <a:xfrm>
                  <a:off x="1292" y="388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7" name="Line 153"/>
                <p:cNvSpPr>
                  <a:spLocks noChangeShapeType="1"/>
                </p:cNvSpPr>
                <p:nvPr/>
              </p:nvSpPr>
              <p:spPr bwMode="auto">
                <a:xfrm>
                  <a:off x="1292" y="333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8" name="Line 154"/>
                <p:cNvSpPr>
                  <a:spLocks noChangeShapeType="1"/>
                </p:cNvSpPr>
                <p:nvPr/>
              </p:nvSpPr>
              <p:spPr bwMode="auto">
                <a:xfrm>
                  <a:off x="1292" y="392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9" name="Line 155"/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25" name="Text Box 156"/>
              <p:cNvSpPr txBox="1">
                <a:spLocks noChangeArrowheads="1"/>
              </p:cNvSpPr>
              <p:nvPr/>
            </p:nvSpPr>
            <p:spPr bwMode="auto">
              <a:xfrm>
                <a:off x="1390" y="3522"/>
                <a:ext cx="165" cy="2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/>
                  <a:t>w</a:t>
                </a:r>
                <a:r>
                  <a:rPr lang="en-GB" sz="1000"/>
                  <a:t>1</a:t>
                </a:r>
                <a:endParaRPr lang="en-US"/>
              </a:p>
            </p:txBody>
          </p:sp>
          <p:sp>
            <p:nvSpPr>
              <p:cNvPr id="126" name="Line 157"/>
              <p:cNvSpPr>
                <a:spLocks noChangeShapeType="1"/>
              </p:cNvSpPr>
              <p:nvPr/>
            </p:nvSpPr>
            <p:spPr bwMode="auto">
              <a:xfrm flipV="1">
                <a:off x="1610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7" name="Line 158"/>
              <p:cNvSpPr>
                <a:spLocks noChangeShapeType="1"/>
              </p:cNvSpPr>
              <p:nvPr/>
            </p:nvSpPr>
            <p:spPr bwMode="auto">
              <a:xfrm>
                <a:off x="1655" y="3974"/>
                <a:ext cx="7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160" name="Line 159"/>
          <p:cNvSpPr>
            <a:spLocks noChangeShapeType="1"/>
          </p:cNvSpPr>
          <p:nvPr/>
        </p:nvSpPr>
        <p:spPr bwMode="auto">
          <a:xfrm flipV="1">
            <a:off x="2735932" y="1376635"/>
            <a:ext cx="0" cy="4968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1" name="Text Box 160"/>
          <p:cNvSpPr txBox="1">
            <a:spLocks noChangeArrowheads="1"/>
          </p:cNvSpPr>
          <p:nvPr/>
        </p:nvSpPr>
        <p:spPr bwMode="auto">
          <a:xfrm>
            <a:off x="2051720" y="3680097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i="1" dirty="0"/>
              <a:t>time</a:t>
            </a:r>
          </a:p>
        </p:txBody>
      </p:sp>
      <p:sp>
        <p:nvSpPr>
          <p:cNvPr id="162" name="Oval 161"/>
          <p:cNvSpPr>
            <a:spLocks noChangeArrowheads="1"/>
          </p:cNvSpPr>
          <p:nvPr/>
        </p:nvSpPr>
        <p:spPr bwMode="auto">
          <a:xfrm>
            <a:off x="4355182" y="1808435"/>
            <a:ext cx="144463" cy="71437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Oval 162"/>
          <p:cNvSpPr>
            <a:spLocks noChangeArrowheads="1"/>
          </p:cNvSpPr>
          <p:nvPr/>
        </p:nvSpPr>
        <p:spPr bwMode="auto">
          <a:xfrm>
            <a:off x="4126582" y="1579835"/>
            <a:ext cx="144463" cy="71437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Oval 163"/>
          <p:cNvSpPr>
            <a:spLocks noChangeArrowheads="1"/>
          </p:cNvSpPr>
          <p:nvPr/>
        </p:nvSpPr>
        <p:spPr bwMode="auto">
          <a:xfrm>
            <a:off x="4715545" y="1592535"/>
            <a:ext cx="144462" cy="71437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5" name="Oval 164"/>
          <p:cNvSpPr>
            <a:spLocks noChangeArrowheads="1"/>
          </p:cNvSpPr>
          <p:nvPr/>
        </p:nvSpPr>
        <p:spPr bwMode="auto">
          <a:xfrm>
            <a:off x="4175795" y="2924447"/>
            <a:ext cx="144462" cy="71438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6" name="Oval 165"/>
          <p:cNvSpPr>
            <a:spLocks noChangeArrowheads="1"/>
          </p:cNvSpPr>
          <p:nvPr/>
        </p:nvSpPr>
        <p:spPr bwMode="auto">
          <a:xfrm>
            <a:off x="4355182" y="3103835"/>
            <a:ext cx="144463" cy="71437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7" name="Oval 166"/>
          <p:cNvSpPr>
            <a:spLocks noChangeArrowheads="1"/>
          </p:cNvSpPr>
          <p:nvPr/>
        </p:nvSpPr>
        <p:spPr bwMode="auto">
          <a:xfrm>
            <a:off x="4715545" y="2924447"/>
            <a:ext cx="144462" cy="71438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8" name="Oval 167"/>
          <p:cNvSpPr>
            <a:spLocks noChangeArrowheads="1"/>
          </p:cNvSpPr>
          <p:nvPr/>
        </p:nvSpPr>
        <p:spPr bwMode="auto">
          <a:xfrm>
            <a:off x="4894932" y="4221435"/>
            <a:ext cx="144463" cy="71437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9" name="Oval 168"/>
          <p:cNvSpPr>
            <a:spLocks noChangeArrowheads="1"/>
          </p:cNvSpPr>
          <p:nvPr/>
        </p:nvSpPr>
        <p:spPr bwMode="auto">
          <a:xfrm>
            <a:off x="5074320" y="4400822"/>
            <a:ext cx="144462" cy="71438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Oval 169"/>
          <p:cNvSpPr>
            <a:spLocks noChangeArrowheads="1"/>
          </p:cNvSpPr>
          <p:nvPr/>
        </p:nvSpPr>
        <p:spPr bwMode="auto">
          <a:xfrm>
            <a:off x="4139282" y="4256360"/>
            <a:ext cx="144463" cy="71437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1" name="Oval 170"/>
          <p:cNvSpPr>
            <a:spLocks noChangeArrowheads="1"/>
          </p:cNvSpPr>
          <p:nvPr/>
        </p:nvSpPr>
        <p:spPr bwMode="auto">
          <a:xfrm>
            <a:off x="4318670" y="5805760"/>
            <a:ext cx="144462" cy="71437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2" name="Oval 171"/>
          <p:cNvSpPr>
            <a:spLocks noChangeArrowheads="1"/>
          </p:cNvSpPr>
          <p:nvPr/>
        </p:nvSpPr>
        <p:spPr bwMode="auto">
          <a:xfrm>
            <a:off x="4498057" y="5985147"/>
            <a:ext cx="144463" cy="71438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3" name="Oval 172"/>
          <p:cNvSpPr>
            <a:spLocks noChangeArrowheads="1"/>
          </p:cNvSpPr>
          <p:nvPr/>
        </p:nvSpPr>
        <p:spPr bwMode="auto">
          <a:xfrm>
            <a:off x="4786982" y="6164535"/>
            <a:ext cx="144463" cy="71437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" name="Oval 173"/>
          <p:cNvSpPr>
            <a:spLocks noChangeArrowheads="1"/>
          </p:cNvSpPr>
          <p:nvPr/>
        </p:nvSpPr>
        <p:spPr bwMode="auto">
          <a:xfrm>
            <a:off x="4966370" y="5840685"/>
            <a:ext cx="144462" cy="71437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5" name="Oval 174"/>
          <p:cNvSpPr>
            <a:spLocks noChangeArrowheads="1"/>
          </p:cNvSpPr>
          <p:nvPr/>
        </p:nvSpPr>
        <p:spPr bwMode="auto">
          <a:xfrm>
            <a:off x="3994820" y="6129610"/>
            <a:ext cx="144462" cy="714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6" name="Oval 175"/>
          <p:cNvSpPr>
            <a:spLocks noChangeArrowheads="1"/>
          </p:cNvSpPr>
          <p:nvPr/>
        </p:nvSpPr>
        <p:spPr bwMode="auto">
          <a:xfrm>
            <a:off x="4426620" y="5696222"/>
            <a:ext cx="144462" cy="71438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7" name="Oval 176"/>
          <p:cNvSpPr>
            <a:spLocks noChangeArrowheads="1"/>
          </p:cNvSpPr>
          <p:nvPr/>
        </p:nvSpPr>
        <p:spPr bwMode="auto">
          <a:xfrm>
            <a:off x="4606007" y="5875610"/>
            <a:ext cx="144463" cy="714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8" name="Oval 177"/>
          <p:cNvSpPr>
            <a:spLocks noChangeArrowheads="1"/>
          </p:cNvSpPr>
          <p:nvPr/>
        </p:nvSpPr>
        <p:spPr bwMode="auto">
          <a:xfrm>
            <a:off x="5002882" y="6054997"/>
            <a:ext cx="144463" cy="71438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9" name="Line 178"/>
          <p:cNvSpPr>
            <a:spLocks noChangeShapeType="1"/>
          </p:cNvSpPr>
          <p:nvPr/>
        </p:nvSpPr>
        <p:spPr bwMode="auto">
          <a:xfrm flipV="1">
            <a:off x="4571082" y="497708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0" name="Freeform 179"/>
          <p:cNvSpPr>
            <a:spLocks/>
          </p:cNvSpPr>
          <p:nvPr/>
        </p:nvSpPr>
        <p:spPr bwMode="auto">
          <a:xfrm>
            <a:off x="3767807" y="4329385"/>
            <a:ext cx="263525" cy="1835150"/>
          </a:xfrm>
          <a:custGeom>
            <a:avLst/>
            <a:gdLst>
              <a:gd name="T0" fmla="*/ 166 w 166"/>
              <a:gd name="T1" fmla="*/ 1156 h 1156"/>
              <a:gd name="T2" fmla="*/ 7 w 166"/>
              <a:gd name="T3" fmla="*/ 635 h 1156"/>
              <a:gd name="T4" fmla="*/ 121 w 166"/>
              <a:gd name="T5" fmla="*/ 0 h 1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6" h="1156">
                <a:moveTo>
                  <a:pt x="166" y="1156"/>
                </a:moveTo>
                <a:cubicBezTo>
                  <a:pt x="90" y="992"/>
                  <a:pt x="14" y="828"/>
                  <a:pt x="7" y="635"/>
                </a:cubicBezTo>
                <a:cubicBezTo>
                  <a:pt x="0" y="442"/>
                  <a:pt x="60" y="221"/>
                  <a:pt x="121" y="0"/>
                </a:cubicBezTo>
              </a:path>
            </a:pathLst>
          </a:custGeom>
          <a:noFill/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1" name="Freeform 180"/>
          <p:cNvSpPr>
            <a:spLocks/>
          </p:cNvSpPr>
          <p:nvPr/>
        </p:nvSpPr>
        <p:spPr bwMode="auto">
          <a:xfrm>
            <a:off x="4355182" y="4040460"/>
            <a:ext cx="144463" cy="1692275"/>
          </a:xfrm>
          <a:custGeom>
            <a:avLst/>
            <a:gdLst>
              <a:gd name="T0" fmla="*/ 166 w 166"/>
              <a:gd name="T1" fmla="*/ 1156 h 1156"/>
              <a:gd name="T2" fmla="*/ 7 w 166"/>
              <a:gd name="T3" fmla="*/ 635 h 1156"/>
              <a:gd name="T4" fmla="*/ 121 w 166"/>
              <a:gd name="T5" fmla="*/ 0 h 1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6" h="1156">
                <a:moveTo>
                  <a:pt x="166" y="1156"/>
                </a:moveTo>
                <a:cubicBezTo>
                  <a:pt x="90" y="992"/>
                  <a:pt x="14" y="828"/>
                  <a:pt x="7" y="635"/>
                </a:cubicBezTo>
                <a:cubicBezTo>
                  <a:pt x="0" y="442"/>
                  <a:pt x="60" y="221"/>
                  <a:pt x="121" y="0"/>
                </a:cubicBezTo>
              </a:path>
            </a:pathLst>
          </a:custGeom>
          <a:noFill/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2" name="Freeform 181"/>
          <p:cNvSpPr>
            <a:spLocks/>
          </p:cNvSpPr>
          <p:nvPr/>
        </p:nvSpPr>
        <p:spPr bwMode="auto">
          <a:xfrm flipH="1">
            <a:off x="4679032" y="4219847"/>
            <a:ext cx="287338" cy="1692275"/>
          </a:xfrm>
          <a:custGeom>
            <a:avLst/>
            <a:gdLst>
              <a:gd name="T0" fmla="*/ 166 w 166"/>
              <a:gd name="T1" fmla="*/ 1156 h 1156"/>
              <a:gd name="T2" fmla="*/ 7 w 166"/>
              <a:gd name="T3" fmla="*/ 635 h 1156"/>
              <a:gd name="T4" fmla="*/ 121 w 166"/>
              <a:gd name="T5" fmla="*/ 0 h 1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6" h="1156">
                <a:moveTo>
                  <a:pt x="166" y="1156"/>
                </a:moveTo>
                <a:cubicBezTo>
                  <a:pt x="90" y="992"/>
                  <a:pt x="14" y="828"/>
                  <a:pt x="7" y="635"/>
                </a:cubicBezTo>
                <a:cubicBezTo>
                  <a:pt x="0" y="442"/>
                  <a:pt x="60" y="221"/>
                  <a:pt x="121" y="0"/>
                </a:cubicBezTo>
              </a:path>
            </a:pathLst>
          </a:custGeom>
          <a:noFill/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3" name="Freeform 182"/>
          <p:cNvSpPr>
            <a:spLocks/>
          </p:cNvSpPr>
          <p:nvPr/>
        </p:nvSpPr>
        <p:spPr bwMode="auto">
          <a:xfrm flipH="1">
            <a:off x="5075907" y="4148410"/>
            <a:ext cx="287338" cy="1943100"/>
          </a:xfrm>
          <a:custGeom>
            <a:avLst/>
            <a:gdLst>
              <a:gd name="T0" fmla="*/ 166 w 166"/>
              <a:gd name="T1" fmla="*/ 1156 h 1156"/>
              <a:gd name="T2" fmla="*/ 7 w 166"/>
              <a:gd name="T3" fmla="*/ 635 h 1156"/>
              <a:gd name="T4" fmla="*/ 121 w 166"/>
              <a:gd name="T5" fmla="*/ 0 h 1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6" h="1156">
                <a:moveTo>
                  <a:pt x="166" y="1156"/>
                </a:moveTo>
                <a:cubicBezTo>
                  <a:pt x="90" y="992"/>
                  <a:pt x="14" y="828"/>
                  <a:pt x="7" y="635"/>
                </a:cubicBezTo>
                <a:cubicBezTo>
                  <a:pt x="0" y="442"/>
                  <a:pt x="60" y="221"/>
                  <a:pt x="121" y="0"/>
                </a:cubicBezTo>
              </a:path>
            </a:pathLst>
          </a:custGeom>
          <a:noFill/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" name="Oval 183"/>
          <p:cNvSpPr>
            <a:spLocks noChangeArrowheads="1"/>
          </p:cNvSpPr>
          <p:nvPr/>
        </p:nvSpPr>
        <p:spPr bwMode="auto">
          <a:xfrm>
            <a:off x="5075907" y="4113485"/>
            <a:ext cx="144463" cy="714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5" name="Oval 184"/>
          <p:cNvSpPr>
            <a:spLocks noChangeArrowheads="1"/>
          </p:cNvSpPr>
          <p:nvPr/>
        </p:nvSpPr>
        <p:spPr bwMode="auto">
          <a:xfrm>
            <a:off x="4391695" y="4005535"/>
            <a:ext cx="144462" cy="714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6" name="Oval 185"/>
          <p:cNvSpPr>
            <a:spLocks noChangeArrowheads="1"/>
          </p:cNvSpPr>
          <p:nvPr/>
        </p:nvSpPr>
        <p:spPr bwMode="auto">
          <a:xfrm>
            <a:off x="3923382" y="4221435"/>
            <a:ext cx="144463" cy="714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7" name="Oval 186"/>
          <p:cNvSpPr>
            <a:spLocks noChangeArrowheads="1"/>
          </p:cNvSpPr>
          <p:nvPr/>
        </p:nvSpPr>
        <p:spPr bwMode="auto">
          <a:xfrm>
            <a:off x="4679032" y="4184922"/>
            <a:ext cx="144463" cy="71438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8" name="Oval 187"/>
          <p:cNvSpPr>
            <a:spLocks noChangeArrowheads="1"/>
          </p:cNvSpPr>
          <p:nvPr/>
        </p:nvSpPr>
        <p:spPr bwMode="auto">
          <a:xfrm>
            <a:off x="4823495" y="3105422"/>
            <a:ext cx="144462" cy="71438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9" name="Oval 188"/>
          <p:cNvSpPr>
            <a:spLocks noChangeArrowheads="1"/>
          </p:cNvSpPr>
          <p:nvPr/>
        </p:nvSpPr>
        <p:spPr bwMode="auto">
          <a:xfrm>
            <a:off x="5002882" y="2853010"/>
            <a:ext cx="144463" cy="714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0" name="Oval 189"/>
          <p:cNvSpPr>
            <a:spLocks noChangeArrowheads="1"/>
          </p:cNvSpPr>
          <p:nvPr/>
        </p:nvSpPr>
        <p:spPr bwMode="auto">
          <a:xfrm>
            <a:off x="4463132" y="2745060"/>
            <a:ext cx="144463" cy="714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1" name="Oval 190"/>
          <p:cNvSpPr>
            <a:spLocks noChangeArrowheads="1"/>
          </p:cNvSpPr>
          <p:nvPr/>
        </p:nvSpPr>
        <p:spPr bwMode="auto">
          <a:xfrm>
            <a:off x="4139282" y="3284810"/>
            <a:ext cx="144463" cy="714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2" name="Oval 191"/>
          <p:cNvSpPr>
            <a:spLocks noChangeArrowheads="1"/>
          </p:cNvSpPr>
          <p:nvPr/>
        </p:nvSpPr>
        <p:spPr bwMode="auto">
          <a:xfrm>
            <a:off x="4102770" y="1879872"/>
            <a:ext cx="144462" cy="71438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3" name="Oval 192"/>
          <p:cNvSpPr>
            <a:spLocks noChangeArrowheads="1"/>
          </p:cNvSpPr>
          <p:nvPr/>
        </p:nvSpPr>
        <p:spPr bwMode="auto">
          <a:xfrm>
            <a:off x="4679032" y="1771922"/>
            <a:ext cx="144463" cy="71438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4" name="Oval 193"/>
          <p:cNvSpPr>
            <a:spLocks noChangeArrowheads="1"/>
          </p:cNvSpPr>
          <p:nvPr/>
        </p:nvSpPr>
        <p:spPr bwMode="auto">
          <a:xfrm>
            <a:off x="5110832" y="1951310"/>
            <a:ext cx="144463" cy="714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5" name="Oval 194"/>
          <p:cNvSpPr>
            <a:spLocks noChangeArrowheads="1"/>
          </p:cNvSpPr>
          <p:nvPr/>
        </p:nvSpPr>
        <p:spPr bwMode="auto">
          <a:xfrm>
            <a:off x="4391695" y="1736997"/>
            <a:ext cx="144462" cy="71438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86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 animBg="1"/>
      <p:bldP spid="161" grpId="0"/>
      <p:bldP spid="162" grpId="0" animBg="1"/>
      <p:bldP spid="162" grpId="1" animBg="1"/>
      <p:bldP spid="163" grpId="0" animBg="1"/>
      <p:bldP spid="163" grpId="1" animBg="1"/>
      <p:bldP spid="164" grpId="0" animBg="1"/>
      <p:bldP spid="164" grpId="1" animBg="1"/>
      <p:bldP spid="165" grpId="0" animBg="1"/>
      <p:bldP spid="165" grpId="1" animBg="1"/>
      <p:bldP spid="166" grpId="0" animBg="1"/>
      <p:bldP spid="166" grpId="1" animBg="1"/>
      <p:bldP spid="167" grpId="0" animBg="1"/>
      <p:bldP spid="167" grpId="1" animBg="1"/>
      <p:bldP spid="168" grpId="0" animBg="1"/>
      <p:bldP spid="168" grpId="1" animBg="1"/>
      <p:bldP spid="169" grpId="0" animBg="1"/>
      <p:bldP spid="169" grpId="1" animBg="1"/>
      <p:bldP spid="170" grpId="0" animBg="1"/>
      <p:bldP spid="170" grpId="1" animBg="1"/>
      <p:bldP spid="171" grpId="0" animBg="1"/>
      <p:bldP spid="171" grpId="1" animBg="1"/>
      <p:bldP spid="172" grpId="0" animBg="1"/>
      <p:bldP spid="172" grpId="1" animBg="1"/>
      <p:bldP spid="173" grpId="0" animBg="1"/>
      <p:bldP spid="173" grpId="1" animBg="1"/>
      <p:bldP spid="174" grpId="0" animBg="1"/>
      <p:bldP spid="174" grpId="1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Advantages and Disadvantages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r>
              <a:rPr lang="en-GB" sz="2800" dirty="0"/>
              <a:t>Advantages</a:t>
            </a:r>
          </a:p>
          <a:p>
            <a:pPr lvl="1"/>
            <a:r>
              <a:rPr lang="en-GB" sz="2400" dirty="0"/>
              <a:t>Behavioural responses are based on a structural model and therefore free of the Lucas Critique</a:t>
            </a:r>
          </a:p>
          <a:p>
            <a:pPr lvl="1"/>
            <a:r>
              <a:rPr lang="en-GB" sz="2400" dirty="0"/>
              <a:t>Fully takes into account </a:t>
            </a:r>
            <a:r>
              <a:rPr lang="en-GB" sz="2400" dirty="0" err="1"/>
              <a:t>endogeneity</a:t>
            </a:r>
            <a:r>
              <a:rPr lang="en-GB" sz="2400" dirty="0"/>
              <a:t> between alternative decisions (</a:t>
            </a:r>
            <a:r>
              <a:rPr lang="en-GB" sz="2400" dirty="0" err="1"/>
              <a:t>eg</a:t>
            </a:r>
            <a:r>
              <a:rPr lang="en-GB" sz="2400" dirty="0"/>
              <a:t> fertility and labour)</a:t>
            </a:r>
          </a:p>
          <a:p>
            <a:pPr lvl="1"/>
            <a:r>
              <a:rPr lang="en-GB" sz="2400" dirty="0"/>
              <a:t>Explicitly takes into account influence of uncertainty</a:t>
            </a:r>
          </a:p>
          <a:p>
            <a:r>
              <a:rPr lang="en-GB" sz="2800" dirty="0"/>
              <a:t>Disadvantages</a:t>
            </a:r>
          </a:p>
          <a:p>
            <a:pPr lvl="1"/>
            <a:r>
              <a:rPr lang="en-GB" sz="2400" dirty="0"/>
              <a:t>Numerically demanding (made less of problem with advances in computing)</a:t>
            </a:r>
          </a:p>
          <a:p>
            <a:pPr lvl="1"/>
            <a:r>
              <a:rPr lang="en-GB" sz="2400" dirty="0"/>
              <a:t>Behavioural responses depend upon the validity of assumed model (advantages of bounded rationality)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483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SIDD: Using the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dirty="0" smtClean="0"/>
              <a:t>The model has been designed so that its parameters can be easily adjusted. These parameters include: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time preference for consumption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allowance for myopia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bequest motives 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preferences for leisure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attitudes to risk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the tax structure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the pensions structure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the incidence of childcare costs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247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On-going Analyses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/>
          <a:lstStyle/>
          <a:p>
            <a:r>
              <a:rPr lang="en-GB" dirty="0" smtClean="0"/>
              <a:t>Quasi-hyperbolic discounting and retirement behaviour</a:t>
            </a:r>
            <a:endParaRPr lang="en-GB" dirty="0" smtClean="0"/>
          </a:p>
          <a:p>
            <a:r>
              <a:rPr lang="en-GB" dirty="0" smtClean="0"/>
              <a:t>Training </a:t>
            </a:r>
            <a:r>
              <a:rPr lang="en-GB" dirty="0" smtClean="0"/>
              <a:t>and later-life learning in the UK</a:t>
            </a:r>
          </a:p>
          <a:p>
            <a:r>
              <a:rPr lang="en-GB" dirty="0" smtClean="0"/>
              <a:t>The impact of Government plans for pension reform in the UK</a:t>
            </a:r>
          </a:p>
          <a:p>
            <a:r>
              <a:rPr lang="en-GB" dirty="0" smtClean="0"/>
              <a:t>Analysis of the influence of decision costs on responses to tax incentives to save</a:t>
            </a:r>
          </a:p>
          <a:p>
            <a:r>
              <a:rPr lang="en-GB" dirty="0" smtClean="0"/>
              <a:t>Extending the model to project population cross-sections forward through time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297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Directions for the Future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/>
          <a:lstStyle/>
          <a:p>
            <a:r>
              <a:rPr lang="en-GB" dirty="0" smtClean="0"/>
              <a:t>Specific topics of short-term interest:</a:t>
            </a:r>
          </a:p>
          <a:p>
            <a:pPr lvl="1"/>
            <a:r>
              <a:rPr lang="en-GB" dirty="0" smtClean="0"/>
              <a:t>Introduce the model to Treasury in Australia</a:t>
            </a:r>
          </a:p>
          <a:p>
            <a:pPr lvl="1"/>
            <a:r>
              <a:rPr lang="en-GB" dirty="0" smtClean="0"/>
              <a:t>Training and education in Australia</a:t>
            </a:r>
          </a:p>
          <a:p>
            <a:pPr lvl="1"/>
            <a:r>
              <a:rPr lang="en-GB" dirty="0" smtClean="0"/>
              <a:t>Fertility and female labour supply decisions in Australia</a:t>
            </a:r>
          </a:p>
          <a:p>
            <a:r>
              <a:rPr lang="en-GB" dirty="0" smtClean="0"/>
              <a:t>Medium term objectives:</a:t>
            </a:r>
          </a:p>
          <a:p>
            <a:pPr lvl="1"/>
            <a:r>
              <a:rPr lang="en-GB" dirty="0" smtClean="0"/>
              <a:t>Build in additional behavioural rigidities</a:t>
            </a:r>
          </a:p>
          <a:p>
            <a:pPr lvl="1"/>
            <a:r>
              <a:rPr lang="en-GB" dirty="0" smtClean="0"/>
              <a:t>Start building in </a:t>
            </a:r>
            <a:r>
              <a:rPr lang="en-GB" dirty="0" smtClean="0"/>
              <a:t>macro-linkages</a:t>
            </a:r>
            <a:endParaRPr lang="en-GB" dirty="0" smtClean="0"/>
          </a:p>
          <a:p>
            <a:r>
              <a:rPr lang="en-GB" dirty="0" smtClean="0"/>
              <a:t>Others?</a:t>
            </a:r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843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AU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Alternative Approaches to Policy Analysis</a:t>
            </a:r>
          </a:p>
          <a:p>
            <a:r>
              <a:rPr lang="en-GB" dirty="0" smtClean="0"/>
              <a:t>SIDD: A Life-cycle Model of the Household</a:t>
            </a:r>
          </a:p>
          <a:p>
            <a:pPr lvl="1"/>
            <a:r>
              <a:rPr lang="en-GB" dirty="0" smtClean="0"/>
              <a:t>Outline of the model</a:t>
            </a:r>
          </a:p>
          <a:p>
            <a:pPr lvl="1"/>
            <a:r>
              <a:rPr lang="en-GB" dirty="0" smtClean="0"/>
              <a:t>Solution methods</a:t>
            </a:r>
          </a:p>
          <a:p>
            <a:pPr lvl="1"/>
            <a:r>
              <a:rPr lang="en-GB" dirty="0" smtClean="0"/>
              <a:t>Using the model</a:t>
            </a:r>
          </a:p>
          <a:p>
            <a:r>
              <a:rPr lang="en-GB" dirty="0" smtClean="0"/>
              <a:t>On-Going Work</a:t>
            </a:r>
          </a:p>
          <a:p>
            <a:r>
              <a:rPr lang="en-GB" dirty="0" smtClean="0"/>
              <a:t>Directions for the Future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Analyses of Policy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continuum of behavioural assumptions</a:t>
            </a:r>
          </a:p>
          <a:p>
            <a:endParaRPr lang="en-GB" dirty="0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 flipV="1">
            <a:off x="1510035" y="3802732"/>
            <a:ext cx="5367337" cy="20638"/>
          </a:xfrm>
          <a:prstGeom prst="line">
            <a:avLst/>
          </a:prstGeom>
          <a:noFill/>
          <a:ln w="9525">
            <a:solidFill>
              <a:srgbClr val="F6190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87660" y="4039270"/>
            <a:ext cx="1533525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/>
              <a:t>very broad behavioural assumptions</a:t>
            </a: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935360" y="3715420"/>
            <a:ext cx="215900" cy="215900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60685" y="2764507"/>
            <a:ext cx="14033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/>
              <a:t>Back-of-an- envelope analysis</a:t>
            </a: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2735585" y="3715420"/>
            <a:ext cx="215900" cy="215900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5148585" y="3715420"/>
            <a:ext cx="215900" cy="215900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2268860" y="2721645"/>
            <a:ext cx="1135062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/>
              <a:t>detailed statistical analysis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2195835" y="4053557"/>
            <a:ext cx="13160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/>
              <a:t>no formal model of behaviour</a:t>
            </a: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4731072" y="2705770"/>
            <a:ext cx="1173163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/>
              <a:t>detailed statistical analysis</a:t>
            </a: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4427860" y="4039270"/>
            <a:ext cx="1763712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dirty="0"/>
              <a:t>formal model of behaviour – </a:t>
            </a:r>
            <a:r>
              <a:rPr lang="en-GB" dirty="0" smtClean="0"/>
              <a:t>uncertainty omitted or poor accounted for</a:t>
            </a:r>
            <a:endParaRPr lang="en-GB" dirty="0"/>
          </a:p>
        </p:txBody>
      </p:sp>
      <p:sp>
        <p:nvSpPr>
          <p:cNvPr id="14" name="Oval 17"/>
          <p:cNvSpPr>
            <a:spLocks noChangeArrowheads="1"/>
          </p:cNvSpPr>
          <p:nvPr/>
        </p:nvSpPr>
        <p:spPr bwMode="auto">
          <a:xfrm>
            <a:off x="7309172" y="3694782"/>
            <a:ext cx="215900" cy="215900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6840860" y="2670845"/>
            <a:ext cx="1260475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/>
              <a:t>detailed numerical analysis</a:t>
            </a:r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6372547" y="4018632"/>
            <a:ext cx="226853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dirty="0"/>
              <a:t>formal model of behaviour – uncertainty explicitly </a:t>
            </a:r>
            <a:r>
              <a:rPr lang="en-GB" dirty="0" smtClean="0"/>
              <a:t>accounted for</a:t>
            </a:r>
            <a:endParaRPr lang="en-GB" dirty="0"/>
          </a:p>
        </p:txBody>
      </p:sp>
      <p:sp>
        <p:nvSpPr>
          <p:cNvPr id="17" name="Oval 23"/>
          <p:cNvSpPr>
            <a:spLocks noChangeArrowheads="1"/>
          </p:cNvSpPr>
          <p:nvPr/>
        </p:nvSpPr>
        <p:spPr bwMode="auto">
          <a:xfrm>
            <a:off x="6156647" y="2493045"/>
            <a:ext cx="2663825" cy="3024187"/>
          </a:xfrm>
          <a:prstGeom prst="ellipse">
            <a:avLst/>
          </a:prstGeom>
          <a:noFill/>
          <a:ln w="28575">
            <a:solidFill>
              <a:srgbClr val="F6190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527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 animBg="1"/>
      <p:bldP spid="9" grpId="0" animBg="1"/>
      <p:bldP spid="10" grpId="0"/>
      <p:bldP spid="11" grpId="0"/>
      <p:bldP spid="12" grpId="0"/>
      <p:bldP spid="13" grpId="0"/>
      <p:bldP spid="14" grpId="0" animBg="1"/>
      <p:bldP spid="15" grpId="0"/>
      <p:bldP spid="16" grpId="0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75"/>
            <a:ext cx="7848550" cy="777875"/>
          </a:xfrm>
        </p:spPr>
        <p:txBody>
          <a:bodyPr/>
          <a:lstStyle/>
          <a:p>
            <a:r>
              <a:rPr lang="en-GB" dirty="0" smtClean="0"/>
              <a:t>SIDD: a Household Life-cycle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Simulator of Individual Dynamic Decisions</a:t>
            </a:r>
          </a:p>
          <a:p>
            <a:r>
              <a:rPr lang="en-GB" dirty="0" smtClean="0"/>
              <a:t>The unit of analysis is the household</a:t>
            </a:r>
          </a:p>
          <a:p>
            <a:r>
              <a:rPr lang="en-GB" dirty="0" smtClean="0"/>
              <a:t>Households fully described by the following characteristics (state variables):</a:t>
            </a:r>
          </a:p>
          <a:p>
            <a:pPr lvl="8"/>
            <a:endParaRPr lang="en-GB" dirty="0"/>
          </a:p>
        </p:txBody>
      </p:sp>
      <p:graphicFrame>
        <p:nvGraphicFramePr>
          <p:cNvPr id="5" name="Group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9121480"/>
              </p:ext>
            </p:extLst>
          </p:nvPr>
        </p:nvGraphicFramePr>
        <p:xfrm>
          <a:off x="611560" y="3861048"/>
          <a:ext cx="8208912" cy="1950720"/>
        </p:xfrm>
        <a:graphic>
          <a:graphicData uri="http://schemas.openxmlformats.org/drawingml/2006/table">
            <a:tbl>
              <a:tblPr/>
              <a:tblGrid>
                <a:gridCol w="4314418"/>
                <a:gridCol w="3894494"/>
              </a:tblGrid>
              <a:tr h="3746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age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education status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number of adults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number and age of children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safe liquid assets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wage rates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pension arrangements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 of death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560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75"/>
            <a:ext cx="7848550" cy="777875"/>
          </a:xfrm>
        </p:spPr>
        <p:txBody>
          <a:bodyPr/>
          <a:lstStyle/>
          <a:p>
            <a:r>
              <a:rPr lang="en-GB" dirty="0" smtClean="0"/>
              <a:t>SIDD: 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Households make decisions regarding the following (control) variables: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Uncertainty influences the following:</a:t>
            </a:r>
          </a:p>
        </p:txBody>
      </p:sp>
      <p:graphicFrame>
        <p:nvGraphicFramePr>
          <p:cNvPr id="4" name="Group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3163543"/>
              </p:ext>
            </p:extLst>
          </p:nvPr>
        </p:nvGraphicFramePr>
        <p:xfrm>
          <a:off x="611560" y="2708920"/>
          <a:ext cx="8208912" cy="1188720"/>
        </p:xfrm>
        <a:graphic>
          <a:graphicData uri="http://schemas.openxmlformats.org/drawingml/2006/table">
            <a:tbl>
              <a:tblPr/>
              <a:tblGrid>
                <a:gridCol w="4314418"/>
                <a:gridCol w="3894494"/>
              </a:tblGrid>
              <a:tr h="3746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consumption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labour supply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pension scheme participation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pension contribution rates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education participation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Group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3304443"/>
              </p:ext>
            </p:extLst>
          </p:nvPr>
        </p:nvGraphicFramePr>
        <p:xfrm>
          <a:off x="611560" y="4832568"/>
          <a:ext cx="8208912" cy="1188720"/>
        </p:xfrm>
        <a:graphic>
          <a:graphicData uri="http://schemas.openxmlformats.org/drawingml/2006/table">
            <a:tbl>
              <a:tblPr/>
              <a:tblGrid>
                <a:gridCol w="4314418"/>
                <a:gridCol w="3894494"/>
              </a:tblGrid>
              <a:tr h="3746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number of adults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number and age of children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wage rates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pension arrangements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 of death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920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75"/>
            <a:ext cx="7776542" cy="777875"/>
          </a:xfrm>
        </p:spPr>
        <p:txBody>
          <a:bodyPr/>
          <a:lstStyle/>
          <a:p>
            <a:r>
              <a:rPr lang="en-GB" dirty="0" smtClean="0"/>
              <a:t>SIDD: 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96544"/>
          </a:xfrm>
        </p:spPr>
        <p:txBody>
          <a:bodyPr/>
          <a:lstStyle/>
          <a:p>
            <a:r>
              <a:rPr lang="en-GB" sz="2800" dirty="0" smtClean="0"/>
              <a:t>Objective function:</a:t>
            </a:r>
          </a:p>
          <a:p>
            <a:endParaRPr lang="en-GB" sz="2800" dirty="0" smtClean="0"/>
          </a:p>
          <a:p>
            <a:endParaRPr lang="en-GB" sz="2800" dirty="0" smtClean="0"/>
          </a:p>
          <a:p>
            <a:endParaRPr lang="en-GB" sz="2800" dirty="0" smtClean="0"/>
          </a:p>
          <a:p>
            <a:r>
              <a:rPr lang="en-GB" sz="2800" dirty="0" smtClean="0"/>
              <a:t>where:</a:t>
            </a:r>
          </a:p>
          <a:p>
            <a:pPr marL="0" indent="0">
              <a:buNone/>
            </a:pPr>
            <a:endParaRPr lang="en-GB" sz="2800" dirty="0" smtClean="0"/>
          </a:p>
          <a:p>
            <a:pPr lvl="1"/>
            <a:r>
              <a:rPr lang="en-GB" sz="2400" dirty="0" err="1" smtClean="0"/>
              <a:t>intertemporal</a:t>
            </a:r>
            <a:r>
              <a:rPr lang="en-GB" sz="2400" dirty="0" smtClean="0"/>
              <a:t> budget constraint (the entire lifetime)</a:t>
            </a:r>
          </a:p>
          <a:p>
            <a:pPr lvl="1"/>
            <a:endParaRPr lang="en-GB" sz="2400" dirty="0" smtClean="0"/>
          </a:p>
          <a:p>
            <a:pPr lvl="1"/>
            <a:r>
              <a:rPr lang="en-GB" sz="2400" dirty="0" smtClean="0"/>
              <a:t>potential labour income (the working lifetime)</a:t>
            </a:r>
          </a:p>
          <a:p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176796"/>
              </p:ext>
            </p:extLst>
          </p:nvPr>
        </p:nvGraphicFramePr>
        <p:xfrm>
          <a:off x="899864" y="1398588"/>
          <a:ext cx="7848600" cy="203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4" name="Equation" r:id="rId3" imgW="4127500" imgH="1066800" progId="Equation.DSMT4">
                  <p:embed/>
                </p:oleObj>
              </mc:Choice>
              <mc:Fallback>
                <p:oleObj name="Equation" r:id="rId3" imgW="4127500" imgH="1066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864" y="1398588"/>
                        <a:ext cx="7848600" cy="203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5019187"/>
              </p:ext>
            </p:extLst>
          </p:nvPr>
        </p:nvGraphicFramePr>
        <p:xfrm>
          <a:off x="2411760" y="3536950"/>
          <a:ext cx="4608512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5" name="Equation" r:id="rId5" imgW="2171610" imgH="362040" progId="Equation.DSMT4">
                  <p:embed/>
                </p:oleObj>
              </mc:Choice>
              <mc:Fallback>
                <p:oleObj name="Equation" r:id="rId5" imgW="2171610" imgH="362040" progId="Equation.DSMT4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3536950"/>
                        <a:ext cx="4608512" cy="67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3972786"/>
              </p:ext>
            </p:extLst>
          </p:nvPr>
        </p:nvGraphicFramePr>
        <p:xfrm>
          <a:off x="2411760" y="4653136"/>
          <a:ext cx="3973513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6" name="Equation" r:id="rId7" imgW="1930400" imgH="228600" progId="Equation.3">
                  <p:embed/>
                </p:oleObj>
              </mc:Choice>
              <mc:Fallback>
                <p:oleObj name="Equation" r:id="rId7" imgW="19304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4653136"/>
                        <a:ext cx="3973513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435043"/>
              </p:ext>
            </p:extLst>
          </p:nvPr>
        </p:nvGraphicFramePr>
        <p:xfrm>
          <a:off x="2379663" y="5589240"/>
          <a:ext cx="4029075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7" name="Equation" r:id="rId9" imgW="1905000" imgH="228600" progId="Equation.3">
                  <p:embed/>
                </p:oleObj>
              </mc:Choice>
              <mc:Fallback>
                <p:oleObj name="Equation" r:id="rId9" imgW="190500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9663" y="5589240"/>
                        <a:ext cx="4029075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688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75"/>
            <a:ext cx="7704534" cy="777875"/>
          </a:xfrm>
        </p:spPr>
        <p:txBody>
          <a:bodyPr/>
          <a:lstStyle/>
          <a:p>
            <a:r>
              <a:rPr lang="en-GB" dirty="0" smtClean="0"/>
              <a:t>SIDD: Solving the Decision Problem</a:t>
            </a:r>
            <a:endParaRPr lang="en-GB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067720" y="1340122"/>
            <a:ext cx="2511425" cy="1160463"/>
            <a:chOff x="1390" y="3249"/>
            <a:chExt cx="991" cy="932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1913" y="3886"/>
              <a:ext cx="154" cy="2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/>
                <a:t>h</a:t>
              </a:r>
              <a:r>
                <a:rPr lang="en-GB" sz="1000"/>
                <a:t>T</a:t>
              </a:r>
              <a:endParaRPr lang="en-US"/>
            </a:p>
          </p:txBody>
        </p:sp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1390" y="3249"/>
              <a:ext cx="991" cy="680"/>
              <a:chOff x="1390" y="3294"/>
              <a:chExt cx="991" cy="680"/>
            </a:xfrm>
          </p:grpSpPr>
          <p:grpSp>
            <p:nvGrpSpPr>
              <p:cNvPr id="7" name="Group 6"/>
              <p:cNvGrpSpPr>
                <a:grpSpLocks/>
              </p:cNvGrpSpPr>
              <p:nvPr/>
            </p:nvGrpSpPr>
            <p:grpSpPr bwMode="auto">
              <a:xfrm>
                <a:off x="1655" y="3294"/>
                <a:ext cx="726" cy="635"/>
                <a:chOff x="1292" y="3294"/>
                <a:chExt cx="726" cy="635"/>
              </a:xfrm>
            </p:grpSpPr>
            <p:sp>
              <p:nvSpPr>
                <p:cNvPr id="11" name="Line 7"/>
                <p:cNvSpPr>
                  <a:spLocks noChangeShapeType="1"/>
                </p:cNvSpPr>
                <p:nvPr/>
              </p:nvSpPr>
              <p:spPr bwMode="auto">
                <a:xfrm>
                  <a:off x="142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" name="Line 8"/>
                <p:cNvSpPr>
                  <a:spLocks noChangeShapeType="1"/>
                </p:cNvSpPr>
                <p:nvPr/>
              </p:nvSpPr>
              <p:spPr bwMode="auto">
                <a:xfrm>
                  <a:off x="1292" y="338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" name="Line 9"/>
                <p:cNvSpPr>
                  <a:spLocks noChangeShapeType="1"/>
                </p:cNvSpPr>
                <p:nvPr/>
              </p:nvSpPr>
              <p:spPr bwMode="auto">
                <a:xfrm>
                  <a:off x="1292" y="3430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" name="Line 10"/>
                <p:cNvSpPr>
                  <a:spLocks noChangeShapeType="1"/>
                </p:cNvSpPr>
                <p:nvPr/>
              </p:nvSpPr>
              <p:spPr bwMode="auto">
                <a:xfrm>
                  <a:off x="1292" y="347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" name="Line 11"/>
                <p:cNvSpPr>
                  <a:spLocks noChangeShapeType="1"/>
                </p:cNvSpPr>
                <p:nvPr/>
              </p:nvSpPr>
              <p:spPr bwMode="auto">
                <a:xfrm>
                  <a:off x="1292" y="3521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6" name="Line 12"/>
                <p:cNvSpPr>
                  <a:spLocks noChangeShapeType="1"/>
                </p:cNvSpPr>
                <p:nvPr/>
              </p:nvSpPr>
              <p:spPr bwMode="auto">
                <a:xfrm>
                  <a:off x="1292" y="3566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7" name="Line 13"/>
                <p:cNvSpPr>
                  <a:spLocks noChangeShapeType="1"/>
                </p:cNvSpPr>
                <p:nvPr/>
              </p:nvSpPr>
              <p:spPr bwMode="auto">
                <a:xfrm>
                  <a:off x="1292" y="361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8" name="Line 14"/>
                <p:cNvSpPr>
                  <a:spLocks noChangeShapeType="1"/>
                </p:cNvSpPr>
                <p:nvPr/>
              </p:nvSpPr>
              <p:spPr bwMode="auto">
                <a:xfrm>
                  <a:off x="1292" y="3657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9" name="Line 15"/>
                <p:cNvSpPr>
                  <a:spLocks noChangeShapeType="1"/>
                </p:cNvSpPr>
                <p:nvPr/>
              </p:nvSpPr>
              <p:spPr bwMode="auto">
                <a:xfrm>
                  <a:off x="1292" y="370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0" name="Line 16"/>
                <p:cNvSpPr>
                  <a:spLocks noChangeShapeType="1"/>
                </p:cNvSpPr>
                <p:nvPr/>
              </p:nvSpPr>
              <p:spPr bwMode="auto">
                <a:xfrm>
                  <a:off x="1292" y="374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1" name="Line 17"/>
                <p:cNvSpPr>
                  <a:spLocks noChangeShapeType="1"/>
                </p:cNvSpPr>
                <p:nvPr/>
              </p:nvSpPr>
              <p:spPr bwMode="auto">
                <a:xfrm>
                  <a:off x="1292" y="3793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" name="Line 18"/>
                <p:cNvSpPr>
                  <a:spLocks noChangeShapeType="1"/>
                </p:cNvSpPr>
                <p:nvPr/>
              </p:nvSpPr>
              <p:spPr bwMode="auto">
                <a:xfrm>
                  <a:off x="1292" y="383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3" name="Line 19"/>
                <p:cNvSpPr>
                  <a:spLocks noChangeShapeType="1"/>
                </p:cNvSpPr>
                <p:nvPr/>
              </p:nvSpPr>
              <p:spPr bwMode="auto">
                <a:xfrm>
                  <a:off x="1474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" name="Line 20"/>
                <p:cNvSpPr>
                  <a:spLocks noChangeShapeType="1"/>
                </p:cNvSpPr>
                <p:nvPr/>
              </p:nvSpPr>
              <p:spPr bwMode="auto">
                <a:xfrm>
                  <a:off x="151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5" name="Line 21"/>
                <p:cNvSpPr>
                  <a:spLocks noChangeShapeType="1"/>
                </p:cNvSpPr>
                <p:nvPr/>
              </p:nvSpPr>
              <p:spPr bwMode="auto">
                <a:xfrm>
                  <a:off x="156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6" name="Line 22"/>
                <p:cNvSpPr>
                  <a:spLocks noChangeShapeType="1"/>
                </p:cNvSpPr>
                <p:nvPr/>
              </p:nvSpPr>
              <p:spPr bwMode="auto">
                <a:xfrm>
                  <a:off x="1610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7" name="Line 23"/>
                <p:cNvSpPr>
                  <a:spLocks noChangeShapeType="1"/>
                </p:cNvSpPr>
                <p:nvPr/>
              </p:nvSpPr>
              <p:spPr bwMode="auto">
                <a:xfrm>
                  <a:off x="165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" name="Line 24"/>
                <p:cNvSpPr>
                  <a:spLocks noChangeShapeType="1"/>
                </p:cNvSpPr>
                <p:nvPr/>
              </p:nvSpPr>
              <p:spPr bwMode="auto">
                <a:xfrm>
                  <a:off x="170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" name="Line 25"/>
                <p:cNvSpPr>
                  <a:spLocks noChangeShapeType="1"/>
                </p:cNvSpPr>
                <p:nvPr/>
              </p:nvSpPr>
              <p:spPr bwMode="auto">
                <a:xfrm>
                  <a:off x="1746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" name="Line 26"/>
                <p:cNvSpPr>
                  <a:spLocks noChangeShapeType="1"/>
                </p:cNvSpPr>
                <p:nvPr/>
              </p:nvSpPr>
              <p:spPr bwMode="auto">
                <a:xfrm>
                  <a:off x="179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" name="Line 27"/>
                <p:cNvSpPr>
                  <a:spLocks noChangeShapeType="1"/>
                </p:cNvSpPr>
                <p:nvPr/>
              </p:nvSpPr>
              <p:spPr bwMode="auto">
                <a:xfrm>
                  <a:off x="183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2" name="Line 28"/>
                <p:cNvSpPr>
                  <a:spLocks noChangeShapeType="1"/>
                </p:cNvSpPr>
                <p:nvPr/>
              </p:nvSpPr>
              <p:spPr bwMode="auto">
                <a:xfrm>
                  <a:off x="188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3" name="Line 29"/>
                <p:cNvSpPr>
                  <a:spLocks noChangeShapeType="1"/>
                </p:cNvSpPr>
                <p:nvPr/>
              </p:nvSpPr>
              <p:spPr bwMode="auto">
                <a:xfrm>
                  <a:off x="192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4" name="Line 30"/>
                <p:cNvSpPr>
                  <a:spLocks noChangeShapeType="1"/>
                </p:cNvSpPr>
                <p:nvPr/>
              </p:nvSpPr>
              <p:spPr bwMode="auto">
                <a:xfrm>
                  <a:off x="197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5" name="Line 31"/>
                <p:cNvSpPr>
                  <a:spLocks noChangeShapeType="1"/>
                </p:cNvSpPr>
                <p:nvPr/>
              </p:nvSpPr>
              <p:spPr bwMode="auto">
                <a:xfrm>
                  <a:off x="201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6" name="Line 32"/>
                <p:cNvSpPr>
                  <a:spLocks noChangeShapeType="1"/>
                </p:cNvSpPr>
                <p:nvPr/>
              </p:nvSpPr>
              <p:spPr bwMode="auto">
                <a:xfrm>
                  <a:off x="138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7" name="Line 33"/>
                <p:cNvSpPr>
                  <a:spLocks noChangeShapeType="1"/>
                </p:cNvSpPr>
                <p:nvPr/>
              </p:nvSpPr>
              <p:spPr bwMode="auto">
                <a:xfrm>
                  <a:off x="133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8" name="Line 34"/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9" name="Line 35"/>
                <p:cNvSpPr>
                  <a:spLocks noChangeShapeType="1"/>
                </p:cNvSpPr>
                <p:nvPr/>
              </p:nvSpPr>
              <p:spPr bwMode="auto">
                <a:xfrm>
                  <a:off x="1292" y="388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0" name="Line 36"/>
                <p:cNvSpPr>
                  <a:spLocks noChangeShapeType="1"/>
                </p:cNvSpPr>
                <p:nvPr/>
              </p:nvSpPr>
              <p:spPr bwMode="auto">
                <a:xfrm>
                  <a:off x="1292" y="333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" name="Line 37"/>
                <p:cNvSpPr>
                  <a:spLocks noChangeShapeType="1"/>
                </p:cNvSpPr>
                <p:nvPr/>
              </p:nvSpPr>
              <p:spPr bwMode="auto">
                <a:xfrm>
                  <a:off x="1292" y="392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2" name="Line 38"/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8" name="Text Box 39"/>
              <p:cNvSpPr txBox="1">
                <a:spLocks noChangeArrowheads="1"/>
              </p:cNvSpPr>
              <p:nvPr/>
            </p:nvSpPr>
            <p:spPr bwMode="auto">
              <a:xfrm>
                <a:off x="1390" y="3522"/>
                <a:ext cx="169" cy="2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/>
                  <a:t>w</a:t>
                </a:r>
                <a:r>
                  <a:rPr lang="en-GB" sz="1000"/>
                  <a:t>T</a:t>
                </a:r>
                <a:endParaRPr lang="en-US"/>
              </a:p>
            </p:txBody>
          </p:sp>
          <p:sp>
            <p:nvSpPr>
              <p:cNvPr id="9" name="Line 40"/>
              <p:cNvSpPr>
                <a:spLocks noChangeShapeType="1"/>
              </p:cNvSpPr>
              <p:nvPr/>
            </p:nvSpPr>
            <p:spPr bwMode="auto">
              <a:xfrm flipV="1">
                <a:off x="1610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" name="Line 41"/>
              <p:cNvSpPr>
                <a:spLocks noChangeShapeType="1"/>
              </p:cNvSpPr>
              <p:nvPr/>
            </p:nvSpPr>
            <p:spPr bwMode="auto">
              <a:xfrm>
                <a:off x="1655" y="3974"/>
                <a:ext cx="7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43" name="Group 42"/>
          <p:cNvGrpSpPr>
            <a:grpSpLocks/>
          </p:cNvGrpSpPr>
          <p:nvPr/>
        </p:nvGrpSpPr>
        <p:grpSpPr bwMode="auto">
          <a:xfrm>
            <a:off x="3059782" y="2627585"/>
            <a:ext cx="2511425" cy="1160462"/>
            <a:chOff x="1390" y="3249"/>
            <a:chExt cx="991" cy="932"/>
          </a:xfrm>
        </p:grpSpPr>
        <p:sp>
          <p:nvSpPr>
            <p:cNvPr id="44" name="Text Box 43"/>
            <p:cNvSpPr txBox="1">
              <a:spLocks noChangeArrowheads="1"/>
            </p:cNvSpPr>
            <p:nvPr/>
          </p:nvSpPr>
          <p:spPr bwMode="auto">
            <a:xfrm>
              <a:off x="1913" y="3886"/>
              <a:ext cx="198" cy="2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/>
                <a:t>h</a:t>
              </a:r>
              <a:r>
                <a:rPr lang="en-GB" sz="1000"/>
                <a:t>T-1</a:t>
              </a:r>
              <a:endParaRPr lang="en-US"/>
            </a:p>
          </p:txBody>
        </p:sp>
        <p:grpSp>
          <p:nvGrpSpPr>
            <p:cNvPr id="45" name="Group 44"/>
            <p:cNvGrpSpPr>
              <a:grpSpLocks/>
            </p:cNvGrpSpPr>
            <p:nvPr/>
          </p:nvGrpSpPr>
          <p:grpSpPr bwMode="auto">
            <a:xfrm>
              <a:off x="1390" y="3249"/>
              <a:ext cx="991" cy="680"/>
              <a:chOff x="1390" y="3294"/>
              <a:chExt cx="991" cy="680"/>
            </a:xfrm>
          </p:grpSpPr>
          <p:grpSp>
            <p:nvGrpSpPr>
              <p:cNvPr id="46" name="Group 45"/>
              <p:cNvGrpSpPr>
                <a:grpSpLocks/>
              </p:cNvGrpSpPr>
              <p:nvPr/>
            </p:nvGrpSpPr>
            <p:grpSpPr bwMode="auto">
              <a:xfrm>
                <a:off x="1655" y="3294"/>
                <a:ext cx="726" cy="635"/>
                <a:chOff x="1292" y="3294"/>
                <a:chExt cx="726" cy="635"/>
              </a:xfrm>
            </p:grpSpPr>
            <p:sp>
              <p:nvSpPr>
                <p:cNvPr id="50" name="Line 46"/>
                <p:cNvSpPr>
                  <a:spLocks noChangeShapeType="1"/>
                </p:cNvSpPr>
                <p:nvPr/>
              </p:nvSpPr>
              <p:spPr bwMode="auto">
                <a:xfrm>
                  <a:off x="142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1" name="Line 47"/>
                <p:cNvSpPr>
                  <a:spLocks noChangeShapeType="1"/>
                </p:cNvSpPr>
                <p:nvPr/>
              </p:nvSpPr>
              <p:spPr bwMode="auto">
                <a:xfrm>
                  <a:off x="1292" y="338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" name="Line 48"/>
                <p:cNvSpPr>
                  <a:spLocks noChangeShapeType="1"/>
                </p:cNvSpPr>
                <p:nvPr/>
              </p:nvSpPr>
              <p:spPr bwMode="auto">
                <a:xfrm>
                  <a:off x="1292" y="3430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3" name="Line 49"/>
                <p:cNvSpPr>
                  <a:spLocks noChangeShapeType="1"/>
                </p:cNvSpPr>
                <p:nvPr/>
              </p:nvSpPr>
              <p:spPr bwMode="auto">
                <a:xfrm>
                  <a:off x="1292" y="347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4" name="Line 50"/>
                <p:cNvSpPr>
                  <a:spLocks noChangeShapeType="1"/>
                </p:cNvSpPr>
                <p:nvPr/>
              </p:nvSpPr>
              <p:spPr bwMode="auto">
                <a:xfrm>
                  <a:off x="1292" y="3521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5" name="Line 51"/>
                <p:cNvSpPr>
                  <a:spLocks noChangeShapeType="1"/>
                </p:cNvSpPr>
                <p:nvPr/>
              </p:nvSpPr>
              <p:spPr bwMode="auto">
                <a:xfrm>
                  <a:off x="1292" y="3566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6" name="Line 52"/>
                <p:cNvSpPr>
                  <a:spLocks noChangeShapeType="1"/>
                </p:cNvSpPr>
                <p:nvPr/>
              </p:nvSpPr>
              <p:spPr bwMode="auto">
                <a:xfrm>
                  <a:off x="1292" y="361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7" name="Line 53"/>
                <p:cNvSpPr>
                  <a:spLocks noChangeShapeType="1"/>
                </p:cNvSpPr>
                <p:nvPr/>
              </p:nvSpPr>
              <p:spPr bwMode="auto">
                <a:xfrm>
                  <a:off x="1292" y="3657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8" name="Line 54"/>
                <p:cNvSpPr>
                  <a:spLocks noChangeShapeType="1"/>
                </p:cNvSpPr>
                <p:nvPr/>
              </p:nvSpPr>
              <p:spPr bwMode="auto">
                <a:xfrm>
                  <a:off x="1292" y="370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9" name="Line 55"/>
                <p:cNvSpPr>
                  <a:spLocks noChangeShapeType="1"/>
                </p:cNvSpPr>
                <p:nvPr/>
              </p:nvSpPr>
              <p:spPr bwMode="auto">
                <a:xfrm>
                  <a:off x="1292" y="374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0" name="Line 56"/>
                <p:cNvSpPr>
                  <a:spLocks noChangeShapeType="1"/>
                </p:cNvSpPr>
                <p:nvPr/>
              </p:nvSpPr>
              <p:spPr bwMode="auto">
                <a:xfrm>
                  <a:off x="1292" y="3793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1" name="Line 57"/>
                <p:cNvSpPr>
                  <a:spLocks noChangeShapeType="1"/>
                </p:cNvSpPr>
                <p:nvPr/>
              </p:nvSpPr>
              <p:spPr bwMode="auto">
                <a:xfrm>
                  <a:off x="1292" y="383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" name="Line 58"/>
                <p:cNvSpPr>
                  <a:spLocks noChangeShapeType="1"/>
                </p:cNvSpPr>
                <p:nvPr/>
              </p:nvSpPr>
              <p:spPr bwMode="auto">
                <a:xfrm>
                  <a:off x="1474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" name="Line 59"/>
                <p:cNvSpPr>
                  <a:spLocks noChangeShapeType="1"/>
                </p:cNvSpPr>
                <p:nvPr/>
              </p:nvSpPr>
              <p:spPr bwMode="auto">
                <a:xfrm>
                  <a:off x="151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4" name="Line 60"/>
                <p:cNvSpPr>
                  <a:spLocks noChangeShapeType="1"/>
                </p:cNvSpPr>
                <p:nvPr/>
              </p:nvSpPr>
              <p:spPr bwMode="auto">
                <a:xfrm>
                  <a:off x="156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5" name="Line 61"/>
                <p:cNvSpPr>
                  <a:spLocks noChangeShapeType="1"/>
                </p:cNvSpPr>
                <p:nvPr/>
              </p:nvSpPr>
              <p:spPr bwMode="auto">
                <a:xfrm>
                  <a:off x="1610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6" name="Line 62"/>
                <p:cNvSpPr>
                  <a:spLocks noChangeShapeType="1"/>
                </p:cNvSpPr>
                <p:nvPr/>
              </p:nvSpPr>
              <p:spPr bwMode="auto">
                <a:xfrm>
                  <a:off x="165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7" name="Line 63"/>
                <p:cNvSpPr>
                  <a:spLocks noChangeShapeType="1"/>
                </p:cNvSpPr>
                <p:nvPr/>
              </p:nvSpPr>
              <p:spPr bwMode="auto">
                <a:xfrm>
                  <a:off x="170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8" name="Line 64"/>
                <p:cNvSpPr>
                  <a:spLocks noChangeShapeType="1"/>
                </p:cNvSpPr>
                <p:nvPr/>
              </p:nvSpPr>
              <p:spPr bwMode="auto">
                <a:xfrm>
                  <a:off x="1746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9" name="Line 65"/>
                <p:cNvSpPr>
                  <a:spLocks noChangeShapeType="1"/>
                </p:cNvSpPr>
                <p:nvPr/>
              </p:nvSpPr>
              <p:spPr bwMode="auto">
                <a:xfrm>
                  <a:off x="179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0" name="Line 66"/>
                <p:cNvSpPr>
                  <a:spLocks noChangeShapeType="1"/>
                </p:cNvSpPr>
                <p:nvPr/>
              </p:nvSpPr>
              <p:spPr bwMode="auto">
                <a:xfrm>
                  <a:off x="183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1" name="Line 67"/>
                <p:cNvSpPr>
                  <a:spLocks noChangeShapeType="1"/>
                </p:cNvSpPr>
                <p:nvPr/>
              </p:nvSpPr>
              <p:spPr bwMode="auto">
                <a:xfrm>
                  <a:off x="188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" name="Line 68"/>
                <p:cNvSpPr>
                  <a:spLocks noChangeShapeType="1"/>
                </p:cNvSpPr>
                <p:nvPr/>
              </p:nvSpPr>
              <p:spPr bwMode="auto">
                <a:xfrm>
                  <a:off x="192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3" name="Line 69"/>
                <p:cNvSpPr>
                  <a:spLocks noChangeShapeType="1"/>
                </p:cNvSpPr>
                <p:nvPr/>
              </p:nvSpPr>
              <p:spPr bwMode="auto">
                <a:xfrm>
                  <a:off x="197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4" name="Line 70"/>
                <p:cNvSpPr>
                  <a:spLocks noChangeShapeType="1"/>
                </p:cNvSpPr>
                <p:nvPr/>
              </p:nvSpPr>
              <p:spPr bwMode="auto">
                <a:xfrm>
                  <a:off x="201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5" name="Line 71"/>
                <p:cNvSpPr>
                  <a:spLocks noChangeShapeType="1"/>
                </p:cNvSpPr>
                <p:nvPr/>
              </p:nvSpPr>
              <p:spPr bwMode="auto">
                <a:xfrm>
                  <a:off x="138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6" name="Line 72"/>
                <p:cNvSpPr>
                  <a:spLocks noChangeShapeType="1"/>
                </p:cNvSpPr>
                <p:nvPr/>
              </p:nvSpPr>
              <p:spPr bwMode="auto">
                <a:xfrm>
                  <a:off x="133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7" name="Line 73"/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8" name="Line 74"/>
                <p:cNvSpPr>
                  <a:spLocks noChangeShapeType="1"/>
                </p:cNvSpPr>
                <p:nvPr/>
              </p:nvSpPr>
              <p:spPr bwMode="auto">
                <a:xfrm>
                  <a:off x="1292" y="388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9" name="Line 75"/>
                <p:cNvSpPr>
                  <a:spLocks noChangeShapeType="1"/>
                </p:cNvSpPr>
                <p:nvPr/>
              </p:nvSpPr>
              <p:spPr bwMode="auto">
                <a:xfrm>
                  <a:off x="1292" y="333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0" name="Line 76"/>
                <p:cNvSpPr>
                  <a:spLocks noChangeShapeType="1"/>
                </p:cNvSpPr>
                <p:nvPr/>
              </p:nvSpPr>
              <p:spPr bwMode="auto">
                <a:xfrm>
                  <a:off x="1292" y="392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1" name="Line 77"/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47" name="Text Box 78"/>
              <p:cNvSpPr txBox="1">
                <a:spLocks noChangeArrowheads="1"/>
              </p:cNvSpPr>
              <p:nvPr/>
            </p:nvSpPr>
            <p:spPr bwMode="auto">
              <a:xfrm>
                <a:off x="1390" y="3522"/>
                <a:ext cx="213" cy="2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/>
                  <a:t>w</a:t>
                </a:r>
                <a:r>
                  <a:rPr lang="en-GB" sz="1000"/>
                  <a:t>T-1</a:t>
                </a:r>
                <a:endParaRPr lang="en-US"/>
              </a:p>
            </p:txBody>
          </p:sp>
          <p:sp>
            <p:nvSpPr>
              <p:cNvPr id="48" name="Line 79"/>
              <p:cNvSpPr>
                <a:spLocks noChangeShapeType="1"/>
              </p:cNvSpPr>
              <p:nvPr/>
            </p:nvSpPr>
            <p:spPr bwMode="auto">
              <a:xfrm flipV="1">
                <a:off x="1610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" name="Line 80"/>
              <p:cNvSpPr>
                <a:spLocks noChangeShapeType="1"/>
              </p:cNvSpPr>
              <p:nvPr/>
            </p:nvSpPr>
            <p:spPr bwMode="auto">
              <a:xfrm>
                <a:off x="1655" y="3974"/>
                <a:ext cx="7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82" name="Group 81"/>
          <p:cNvGrpSpPr>
            <a:grpSpLocks/>
          </p:cNvGrpSpPr>
          <p:nvPr/>
        </p:nvGrpSpPr>
        <p:grpSpPr bwMode="auto">
          <a:xfrm>
            <a:off x="3059782" y="3853135"/>
            <a:ext cx="2511425" cy="1160462"/>
            <a:chOff x="1390" y="3249"/>
            <a:chExt cx="991" cy="932"/>
          </a:xfrm>
        </p:grpSpPr>
        <p:sp>
          <p:nvSpPr>
            <p:cNvPr id="83" name="Text Box 82"/>
            <p:cNvSpPr txBox="1">
              <a:spLocks noChangeArrowheads="1"/>
            </p:cNvSpPr>
            <p:nvPr/>
          </p:nvSpPr>
          <p:spPr bwMode="auto">
            <a:xfrm>
              <a:off x="1913" y="3886"/>
              <a:ext cx="198" cy="2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/>
                <a:t>h</a:t>
              </a:r>
              <a:r>
                <a:rPr lang="en-GB" sz="1000"/>
                <a:t>T-2</a:t>
              </a:r>
              <a:endParaRPr lang="en-US"/>
            </a:p>
          </p:txBody>
        </p:sp>
        <p:grpSp>
          <p:nvGrpSpPr>
            <p:cNvPr id="84" name="Group 83"/>
            <p:cNvGrpSpPr>
              <a:grpSpLocks/>
            </p:cNvGrpSpPr>
            <p:nvPr/>
          </p:nvGrpSpPr>
          <p:grpSpPr bwMode="auto">
            <a:xfrm>
              <a:off x="1390" y="3249"/>
              <a:ext cx="991" cy="680"/>
              <a:chOff x="1390" y="3294"/>
              <a:chExt cx="991" cy="680"/>
            </a:xfrm>
          </p:grpSpPr>
          <p:grpSp>
            <p:nvGrpSpPr>
              <p:cNvPr id="85" name="Group 84"/>
              <p:cNvGrpSpPr>
                <a:grpSpLocks/>
              </p:cNvGrpSpPr>
              <p:nvPr/>
            </p:nvGrpSpPr>
            <p:grpSpPr bwMode="auto">
              <a:xfrm>
                <a:off x="1655" y="3294"/>
                <a:ext cx="726" cy="635"/>
                <a:chOff x="1292" y="3294"/>
                <a:chExt cx="726" cy="635"/>
              </a:xfrm>
            </p:grpSpPr>
            <p:sp>
              <p:nvSpPr>
                <p:cNvPr id="89" name="Line 85"/>
                <p:cNvSpPr>
                  <a:spLocks noChangeShapeType="1"/>
                </p:cNvSpPr>
                <p:nvPr/>
              </p:nvSpPr>
              <p:spPr bwMode="auto">
                <a:xfrm>
                  <a:off x="142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0" name="Line 86"/>
                <p:cNvSpPr>
                  <a:spLocks noChangeShapeType="1"/>
                </p:cNvSpPr>
                <p:nvPr/>
              </p:nvSpPr>
              <p:spPr bwMode="auto">
                <a:xfrm>
                  <a:off x="1292" y="338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1" name="Line 87"/>
                <p:cNvSpPr>
                  <a:spLocks noChangeShapeType="1"/>
                </p:cNvSpPr>
                <p:nvPr/>
              </p:nvSpPr>
              <p:spPr bwMode="auto">
                <a:xfrm>
                  <a:off x="1292" y="3430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" name="Line 88"/>
                <p:cNvSpPr>
                  <a:spLocks noChangeShapeType="1"/>
                </p:cNvSpPr>
                <p:nvPr/>
              </p:nvSpPr>
              <p:spPr bwMode="auto">
                <a:xfrm>
                  <a:off x="1292" y="347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" name="Line 89"/>
                <p:cNvSpPr>
                  <a:spLocks noChangeShapeType="1"/>
                </p:cNvSpPr>
                <p:nvPr/>
              </p:nvSpPr>
              <p:spPr bwMode="auto">
                <a:xfrm>
                  <a:off x="1292" y="3521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" name="Line 90"/>
                <p:cNvSpPr>
                  <a:spLocks noChangeShapeType="1"/>
                </p:cNvSpPr>
                <p:nvPr/>
              </p:nvSpPr>
              <p:spPr bwMode="auto">
                <a:xfrm>
                  <a:off x="1292" y="3566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5" name="Line 91"/>
                <p:cNvSpPr>
                  <a:spLocks noChangeShapeType="1"/>
                </p:cNvSpPr>
                <p:nvPr/>
              </p:nvSpPr>
              <p:spPr bwMode="auto">
                <a:xfrm>
                  <a:off x="1292" y="361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6" name="Line 92"/>
                <p:cNvSpPr>
                  <a:spLocks noChangeShapeType="1"/>
                </p:cNvSpPr>
                <p:nvPr/>
              </p:nvSpPr>
              <p:spPr bwMode="auto">
                <a:xfrm>
                  <a:off x="1292" y="3657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7" name="Line 93"/>
                <p:cNvSpPr>
                  <a:spLocks noChangeShapeType="1"/>
                </p:cNvSpPr>
                <p:nvPr/>
              </p:nvSpPr>
              <p:spPr bwMode="auto">
                <a:xfrm>
                  <a:off x="1292" y="370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8" name="Line 94"/>
                <p:cNvSpPr>
                  <a:spLocks noChangeShapeType="1"/>
                </p:cNvSpPr>
                <p:nvPr/>
              </p:nvSpPr>
              <p:spPr bwMode="auto">
                <a:xfrm>
                  <a:off x="1292" y="374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9" name="Line 95"/>
                <p:cNvSpPr>
                  <a:spLocks noChangeShapeType="1"/>
                </p:cNvSpPr>
                <p:nvPr/>
              </p:nvSpPr>
              <p:spPr bwMode="auto">
                <a:xfrm>
                  <a:off x="1292" y="3793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0" name="Line 96"/>
                <p:cNvSpPr>
                  <a:spLocks noChangeShapeType="1"/>
                </p:cNvSpPr>
                <p:nvPr/>
              </p:nvSpPr>
              <p:spPr bwMode="auto">
                <a:xfrm>
                  <a:off x="1292" y="383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1" name="Line 97"/>
                <p:cNvSpPr>
                  <a:spLocks noChangeShapeType="1"/>
                </p:cNvSpPr>
                <p:nvPr/>
              </p:nvSpPr>
              <p:spPr bwMode="auto">
                <a:xfrm>
                  <a:off x="1474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2" name="Line 98"/>
                <p:cNvSpPr>
                  <a:spLocks noChangeShapeType="1"/>
                </p:cNvSpPr>
                <p:nvPr/>
              </p:nvSpPr>
              <p:spPr bwMode="auto">
                <a:xfrm>
                  <a:off x="151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3" name="Line 99"/>
                <p:cNvSpPr>
                  <a:spLocks noChangeShapeType="1"/>
                </p:cNvSpPr>
                <p:nvPr/>
              </p:nvSpPr>
              <p:spPr bwMode="auto">
                <a:xfrm>
                  <a:off x="156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4" name="Line 100"/>
                <p:cNvSpPr>
                  <a:spLocks noChangeShapeType="1"/>
                </p:cNvSpPr>
                <p:nvPr/>
              </p:nvSpPr>
              <p:spPr bwMode="auto">
                <a:xfrm>
                  <a:off x="1610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5" name="Line 101"/>
                <p:cNvSpPr>
                  <a:spLocks noChangeShapeType="1"/>
                </p:cNvSpPr>
                <p:nvPr/>
              </p:nvSpPr>
              <p:spPr bwMode="auto">
                <a:xfrm>
                  <a:off x="165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6" name="Line 102"/>
                <p:cNvSpPr>
                  <a:spLocks noChangeShapeType="1"/>
                </p:cNvSpPr>
                <p:nvPr/>
              </p:nvSpPr>
              <p:spPr bwMode="auto">
                <a:xfrm>
                  <a:off x="170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7" name="Line 103"/>
                <p:cNvSpPr>
                  <a:spLocks noChangeShapeType="1"/>
                </p:cNvSpPr>
                <p:nvPr/>
              </p:nvSpPr>
              <p:spPr bwMode="auto">
                <a:xfrm>
                  <a:off x="1746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8" name="Line 104"/>
                <p:cNvSpPr>
                  <a:spLocks noChangeShapeType="1"/>
                </p:cNvSpPr>
                <p:nvPr/>
              </p:nvSpPr>
              <p:spPr bwMode="auto">
                <a:xfrm>
                  <a:off x="179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9" name="Line 105"/>
                <p:cNvSpPr>
                  <a:spLocks noChangeShapeType="1"/>
                </p:cNvSpPr>
                <p:nvPr/>
              </p:nvSpPr>
              <p:spPr bwMode="auto">
                <a:xfrm>
                  <a:off x="183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0" name="Line 106"/>
                <p:cNvSpPr>
                  <a:spLocks noChangeShapeType="1"/>
                </p:cNvSpPr>
                <p:nvPr/>
              </p:nvSpPr>
              <p:spPr bwMode="auto">
                <a:xfrm>
                  <a:off x="188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1" name="Line 107"/>
                <p:cNvSpPr>
                  <a:spLocks noChangeShapeType="1"/>
                </p:cNvSpPr>
                <p:nvPr/>
              </p:nvSpPr>
              <p:spPr bwMode="auto">
                <a:xfrm>
                  <a:off x="192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2" name="Line 108"/>
                <p:cNvSpPr>
                  <a:spLocks noChangeShapeType="1"/>
                </p:cNvSpPr>
                <p:nvPr/>
              </p:nvSpPr>
              <p:spPr bwMode="auto">
                <a:xfrm>
                  <a:off x="197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" name="Line 109"/>
                <p:cNvSpPr>
                  <a:spLocks noChangeShapeType="1"/>
                </p:cNvSpPr>
                <p:nvPr/>
              </p:nvSpPr>
              <p:spPr bwMode="auto">
                <a:xfrm>
                  <a:off x="201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4" name="Line 110"/>
                <p:cNvSpPr>
                  <a:spLocks noChangeShapeType="1"/>
                </p:cNvSpPr>
                <p:nvPr/>
              </p:nvSpPr>
              <p:spPr bwMode="auto">
                <a:xfrm>
                  <a:off x="138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5" name="Line 111"/>
                <p:cNvSpPr>
                  <a:spLocks noChangeShapeType="1"/>
                </p:cNvSpPr>
                <p:nvPr/>
              </p:nvSpPr>
              <p:spPr bwMode="auto">
                <a:xfrm>
                  <a:off x="133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6" name="Line 112"/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7" name="Line 113"/>
                <p:cNvSpPr>
                  <a:spLocks noChangeShapeType="1"/>
                </p:cNvSpPr>
                <p:nvPr/>
              </p:nvSpPr>
              <p:spPr bwMode="auto">
                <a:xfrm>
                  <a:off x="1292" y="388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8" name="Line 114"/>
                <p:cNvSpPr>
                  <a:spLocks noChangeShapeType="1"/>
                </p:cNvSpPr>
                <p:nvPr/>
              </p:nvSpPr>
              <p:spPr bwMode="auto">
                <a:xfrm>
                  <a:off x="1292" y="333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9" name="Line 115"/>
                <p:cNvSpPr>
                  <a:spLocks noChangeShapeType="1"/>
                </p:cNvSpPr>
                <p:nvPr/>
              </p:nvSpPr>
              <p:spPr bwMode="auto">
                <a:xfrm>
                  <a:off x="1292" y="392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0" name="Line 116"/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86" name="Text Box 117"/>
              <p:cNvSpPr txBox="1">
                <a:spLocks noChangeArrowheads="1"/>
              </p:cNvSpPr>
              <p:nvPr/>
            </p:nvSpPr>
            <p:spPr bwMode="auto">
              <a:xfrm>
                <a:off x="1390" y="3522"/>
                <a:ext cx="213" cy="2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/>
                  <a:t>w</a:t>
                </a:r>
                <a:r>
                  <a:rPr lang="en-GB" sz="1000"/>
                  <a:t>T-2</a:t>
                </a:r>
                <a:endParaRPr lang="en-US"/>
              </a:p>
            </p:txBody>
          </p:sp>
          <p:sp>
            <p:nvSpPr>
              <p:cNvPr id="87" name="Line 118"/>
              <p:cNvSpPr>
                <a:spLocks noChangeShapeType="1"/>
              </p:cNvSpPr>
              <p:nvPr/>
            </p:nvSpPr>
            <p:spPr bwMode="auto">
              <a:xfrm flipV="1">
                <a:off x="1610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8" name="Line 119"/>
              <p:cNvSpPr>
                <a:spLocks noChangeShapeType="1"/>
              </p:cNvSpPr>
              <p:nvPr/>
            </p:nvSpPr>
            <p:spPr bwMode="auto">
              <a:xfrm>
                <a:off x="1655" y="3974"/>
                <a:ext cx="7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21" name="Group 120"/>
          <p:cNvGrpSpPr>
            <a:grpSpLocks/>
          </p:cNvGrpSpPr>
          <p:nvPr/>
        </p:nvGrpSpPr>
        <p:grpSpPr bwMode="auto">
          <a:xfrm>
            <a:off x="3059782" y="5508897"/>
            <a:ext cx="2511425" cy="1160463"/>
            <a:chOff x="1390" y="3249"/>
            <a:chExt cx="991" cy="932"/>
          </a:xfrm>
        </p:grpSpPr>
        <p:sp>
          <p:nvSpPr>
            <p:cNvPr id="122" name="Text Box 121"/>
            <p:cNvSpPr txBox="1">
              <a:spLocks noChangeArrowheads="1"/>
            </p:cNvSpPr>
            <p:nvPr/>
          </p:nvSpPr>
          <p:spPr bwMode="auto">
            <a:xfrm>
              <a:off x="1913" y="3886"/>
              <a:ext cx="150" cy="2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/>
                <a:t>h</a:t>
              </a:r>
              <a:r>
                <a:rPr lang="en-GB" sz="1000"/>
                <a:t>1</a:t>
              </a:r>
              <a:endParaRPr lang="en-US"/>
            </a:p>
          </p:txBody>
        </p:sp>
        <p:grpSp>
          <p:nvGrpSpPr>
            <p:cNvPr id="123" name="Group 122"/>
            <p:cNvGrpSpPr>
              <a:grpSpLocks/>
            </p:cNvGrpSpPr>
            <p:nvPr/>
          </p:nvGrpSpPr>
          <p:grpSpPr bwMode="auto">
            <a:xfrm>
              <a:off x="1390" y="3249"/>
              <a:ext cx="991" cy="680"/>
              <a:chOff x="1390" y="3294"/>
              <a:chExt cx="991" cy="680"/>
            </a:xfrm>
          </p:grpSpPr>
          <p:grpSp>
            <p:nvGrpSpPr>
              <p:cNvPr id="124" name="Group 123"/>
              <p:cNvGrpSpPr>
                <a:grpSpLocks/>
              </p:cNvGrpSpPr>
              <p:nvPr/>
            </p:nvGrpSpPr>
            <p:grpSpPr bwMode="auto">
              <a:xfrm>
                <a:off x="1655" y="3294"/>
                <a:ext cx="726" cy="635"/>
                <a:chOff x="1292" y="3294"/>
                <a:chExt cx="726" cy="635"/>
              </a:xfrm>
            </p:grpSpPr>
            <p:sp>
              <p:nvSpPr>
                <p:cNvPr id="128" name="Line 124"/>
                <p:cNvSpPr>
                  <a:spLocks noChangeShapeType="1"/>
                </p:cNvSpPr>
                <p:nvPr/>
              </p:nvSpPr>
              <p:spPr bwMode="auto">
                <a:xfrm>
                  <a:off x="142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9" name="Line 125"/>
                <p:cNvSpPr>
                  <a:spLocks noChangeShapeType="1"/>
                </p:cNvSpPr>
                <p:nvPr/>
              </p:nvSpPr>
              <p:spPr bwMode="auto">
                <a:xfrm>
                  <a:off x="1292" y="338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0" name="Line 126"/>
                <p:cNvSpPr>
                  <a:spLocks noChangeShapeType="1"/>
                </p:cNvSpPr>
                <p:nvPr/>
              </p:nvSpPr>
              <p:spPr bwMode="auto">
                <a:xfrm>
                  <a:off x="1292" y="3430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1" name="Line 127"/>
                <p:cNvSpPr>
                  <a:spLocks noChangeShapeType="1"/>
                </p:cNvSpPr>
                <p:nvPr/>
              </p:nvSpPr>
              <p:spPr bwMode="auto">
                <a:xfrm>
                  <a:off x="1292" y="347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2" name="Line 128"/>
                <p:cNvSpPr>
                  <a:spLocks noChangeShapeType="1"/>
                </p:cNvSpPr>
                <p:nvPr/>
              </p:nvSpPr>
              <p:spPr bwMode="auto">
                <a:xfrm>
                  <a:off x="1292" y="3521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3" name="Line 129"/>
                <p:cNvSpPr>
                  <a:spLocks noChangeShapeType="1"/>
                </p:cNvSpPr>
                <p:nvPr/>
              </p:nvSpPr>
              <p:spPr bwMode="auto">
                <a:xfrm>
                  <a:off x="1292" y="3566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4" name="Line 130"/>
                <p:cNvSpPr>
                  <a:spLocks noChangeShapeType="1"/>
                </p:cNvSpPr>
                <p:nvPr/>
              </p:nvSpPr>
              <p:spPr bwMode="auto">
                <a:xfrm>
                  <a:off x="1292" y="361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5" name="Line 131"/>
                <p:cNvSpPr>
                  <a:spLocks noChangeShapeType="1"/>
                </p:cNvSpPr>
                <p:nvPr/>
              </p:nvSpPr>
              <p:spPr bwMode="auto">
                <a:xfrm>
                  <a:off x="1292" y="3657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6" name="Line 132"/>
                <p:cNvSpPr>
                  <a:spLocks noChangeShapeType="1"/>
                </p:cNvSpPr>
                <p:nvPr/>
              </p:nvSpPr>
              <p:spPr bwMode="auto">
                <a:xfrm>
                  <a:off x="1292" y="370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7" name="Line 133"/>
                <p:cNvSpPr>
                  <a:spLocks noChangeShapeType="1"/>
                </p:cNvSpPr>
                <p:nvPr/>
              </p:nvSpPr>
              <p:spPr bwMode="auto">
                <a:xfrm>
                  <a:off x="1292" y="374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8" name="Line 134"/>
                <p:cNvSpPr>
                  <a:spLocks noChangeShapeType="1"/>
                </p:cNvSpPr>
                <p:nvPr/>
              </p:nvSpPr>
              <p:spPr bwMode="auto">
                <a:xfrm>
                  <a:off x="1292" y="3793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9" name="Line 135"/>
                <p:cNvSpPr>
                  <a:spLocks noChangeShapeType="1"/>
                </p:cNvSpPr>
                <p:nvPr/>
              </p:nvSpPr>
              <p:spPr bwMode="auto">
                <a:xfrm>
                  <a:off x="1292" y="383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0" name="Line 136"/>
                <p:cNvSpPr>
                  <a:spLocks noChangeShapeType="1"/>
                </p:cNvSpPr>
                <p:nvPr/>
              </p:nvSpPr>
              <p:spPr bwMode="auto">
                <a:xfrm>
                  <a:off x="1474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1" name="Line 137"/>
                <p:cNvSpPr>
                  <a:spLocks noChangeShapeType="1"/>
                </p:cNvSpPr>
                <p:nvPr/>
              </p:nvSpPr>
              <p:spPr bwMode="auto">
                <a:xfrm>
                  <a:off x="151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2" name="Line 138"/>
                <p:cNvSpPr>
                  <a:spLocks noChangeShapeType="1"/>
                </p:cNvSpPr>
                <p:nvPr/>
              </p:nvSpPr>
              <p:spPr bwMode="auto">
                <a:xfrm>
                  <a:off x="156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3" name="Line 139"/>
                <p:cNvSpPr>
                  <a:spLocks noChangeShapeType="1"/>
                </p:cNvSpPr>
                <p:nvPr/>
              </p:nvSpPr>
              <p:spPr bwMode="auto">
                <a:xfrm>
                  <a:off x="1610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4" name="Line 140"/>
                <p:cNvSpPr>
                  <a:spLocks noChangeShapeType="1"/>
                </p:cNvSpPr>
                <p:nvPr/>
              </p:nvSpPr>
              <p:spPr bwMode="auto">
                <a:xfrm>
                  <a:off x="165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5" name="Line 141"/>
                <p:cNvSpPr>
                  <a:spLocks noChangeShapeType="1"/>
                </p:cNvSpPr>
                <p:nvPr/>
              </p:nvSpPr>
              <p:spPr bwMode="auto">
                <a:xfrm>
                  <a:off x="170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6" name="Line 142"/>
                <p:cNvSpPr>
                  <a:spLocks noChangeShapeType="1"/>
                </p:cNvSpPr>
                <p:nvPr/>
              </p:nvSpPr>
              <p:spPr bwMode="auto">
                <a:xfrm>
                  <a:off x="1746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7" name="Line 143"/>
                <p:cNvSpPr>
                  <a:spLocks noChangeShapeType="1"/>
                </p:cNvSpPr>
                <p:nvPr/>
              </p:nvSpPr>
              <p:spPr bwMode="auto">
                <a:xfrm>
                  <a:off x="179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8" name="Line 144"/>
                <p:cNvSpPr>
                  <a:spLocks noChangeShapeType="1"/>
                </p:cNvSpPr>
                <p:nvPr/>
              </p:nvSpPr>
              <p:spPr bwMode="auto">
                <a:xfrm>
                  <a:off x="183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9" name="Line 145"/>
                <p:cNvSpPr>
                  <a:spLocks noChangeShapeType="1"/>
                </p:cNvSpPr>
                <p:nvPr/>
              </p:nvSpPr>
              <p:spPr bwMode="auto">
                <a:xfrm>
                  <a:off x="188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0" name="Line 146"/>
                <p:cNvSpPr>
                  <a:spLocks noChangeShapeType="1"/>
                </p:cNvSpPr>
                <p:nvPr/>
              </p:nvSpPr>
              <p:spPr bwMode="auto">
                <a:xfrm>
                  <a:off x="192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1" name="Line 147"/>
                <p:cNvSpPr>
                  <a:spLocks noChangeShapeType="1"/>
                </p:cNvSpPr>
                <p:nvPr/>
              </p:nvSpPr>
              <p:spPr bwMode="auto">
                <a:xfrm>
                  <a:off x="197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2" name="Line 148"/>
                <p:cNvSpPr>
                  <a:spLocks noChangeShapeType="1"/>
                </p:cNvSpPr>
                <p:nvPr/>
              </p:nvSpPr>
              <p:spPr bwMode="auto">
                <a:xfrm>
                  <a:off x="201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3" name="Line 149"/>
                <p:cNvSpPr>
                  <a:spLocks noChangeShapeType="1"/>
                </p:cNvSpPr>
                <p:nvPr/>
              </p:nvSpPr>
              <p:spPr bwMode="auto">
                <a:xfrm>
                  <a:off x="138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4" name="Line 150"/>
                <p:cNvSpPr>
                  <a:spLocks noChangeShapeType="1"/>
                </p:cNvSpPr>
                <p:nvPr/>
              </p:nvSpPr>
              <p:spPr bwMode="auto">
                <a:xfrm>
                  <a:off x="133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5" name="Line 151"/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6" name="Line 152"/>
                <p:cNvSpPr>
                  <a:spLocks noChangeShapeType="1"/>
                </p:cNvSpPr>
                <p:nvPr/>
              </p:nvSpPr>
              <p:spPr bwMode="auto">
                <a:xfrm>
                  <a:off x="1292" y="388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7" name="Line 153"/>
                <p:cNvSpPr>
                  <a:spLocks noChangeShapeType="1"/>
                </p:cNvSpPr>
                <p:nvPr/>
              </p:nvSpPr>
              <p:spPr bwMode="auto">
                <a:xfrm>
                  <a:off x="1292" y="333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8" name="Line 154"/>
                <p:cNvSpPr>
                  <a:spLocks noChangeShapeType="1"/>
                </p:cNvSpPr>
                <p:nvPr/>
              </p:nvSpPr>
              <p:spPr bwMode="auto">
                <a:xfrm>
                  <a:off x="1292" y="392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9" name="Line 155"/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25" name="Text Box 156"/>
              <p:cNvSpPr txBox="1">
                <a:spLocks noChangeArrowheads="1"/>
              </p:cNvSpPr>
              <p:nvPr/>
            </p:nvSpPr>
            <p:spPr bwMode="auto">
              <a:xfrm>
                <a:off x="1390" y="3522"/>
                <a:ext cx="165" cy="2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/>
                  <a:t>w</a:t>
                </a:r>
                <a:r>
                  <a:rPr lang="en-GB" sz="1000"/>
                  <a:t>1</a:t>
                </a:r>
                <a:endParaRPr lang="en-US"/>
              </a:p>
            </p:txBody>
          </p:sp>
          <p:sp>
            <p:nvSpPr>
              <p:cNvPr id="126" name="Line 157"/>
              <p:cNvSpPr>
                <a:spLocks noChangeShapeType="1"/>
              </p:cNvSpPr>
              <p:nvPr/>
            </p:nvSpPr>
            <p:spPr bwMode="auto">
              <a:xfrm flipV="1">
                <a:off x="1610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7" name="Line 158"/>
              <p:cNvSpPr>
                <a:spLocks noChangeShapeType="1"/>
              </p:cNvSpPr>
              <p:nvPr/>
            </p:nvSpPr>
            <p:spPr bwMode="auto">
              <a:xfrm>
                <a:off x="1655" y="3974"/>
                <a:ext cx="7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160" name="Line 159"/>
          <p:cNvSpPr>
            <a:spLocks noChangeShapeType="1"/>
          </p:cNvSpPr>
          <p:nvPr/>
        </p:nvSpPr>
        <p:spPr bwMode="auto">
          <a:xfrm flipV="1">
            <a:off x="2735932" y="1376635"/>
            <a:ext cx="0" cy="4968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1" name="Line 178"/>
          <p:cNvSpPr>
            <a:spLocks noChangeShapeType="1"/>
          </p:cNvSpPr>
          <p:nvPr/>
        </p:nvSpPr>
        <p:spPr bwMode="auto">
          <a:xfrm flipV="1">
            <a:off x="4571082" y="497708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34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75"/>
            <a:ext cx="7776542" cy="777875"/>
          </a:xfrm>
        </p:spPr>
        <p:txBody>
          <a:bodyPr/>
          <a:lstStyle/>
          <a:p>
            <a:r>
              <a:rPr lang="en-GB" dirty="0" smtClean="0"/>
              <a:t>SIDD: Solving the Decision Problem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r>
              <a:rPr lang="en-GB" dirty="0" smtClean="0"/>
              <a:t>Final period, </a:t>
            </a:r>
            <a:r>
              <a:rPr lang="en-GB" i="1" dirty="0" smtClean="0"/>
              <a:t>T:</a:t>
            </a:r>
          </a:p>
          <a:p>
            <a:pPr lvl="1"/>
            <a:r>
              <a:rPr lang="en-GB" sz="2400" dirty="0" smtClean="0"/>
              <a:t>Death at the end of the period is certain, and the household is assumed to be retired</a:t>
            </a:r>
          </a:p>
          <a:p>
            <a:pPr lvl="2"/>
            <a:r>
              <a:rPr lang="en-GB" dirty="0" smtClean="0"/>
              <a:t>Hence the household consumes all remaining wealth plus any pension income, </a:t>
            </a:r>
            <a:r>
              <a:rPr lang="en-GB" dirty="0" err="1" smtClean="0"/>
              <a:t>c</a:t>
            </a:r>
            <a:r>
              <a:rPr lang="en-GB" sz="1200" dirty="0" err="1" smtClean="0"/>
              <a:t>T</a:t>
            </a:r>
            <a:r>
              <a:rPr lang="en-GB" dirty="0" smtClean="0"/>
              <a:t> = </a:t>
            </a:r>
            <a:r>
              <a:rPr lang="en-GB" dirty="0" err="1" smtClean="0"/>
              <a:t>w</a:t>
            </a:r>
            <a:r>
              <a:rPr lang="en-GB" sz="1200" dirty="0" err="1" smtClean="0"/>
              <a:t>T</a:t>
            </a:r>
            <a:r>
              <a:rPr lang="en-GB" dirty="0" smtClean="0"/>
              <a:t> + </a:t>
            </a:r>
            <a:r>
              <a:rPr lang="en-GB" dirty="0" err="1" smtClean="0"/>
              <a:t>y</a:t>
            </a:r>
            <a:r>
              <a:rPr lang="en-GB" sz="1200" dirty="0" err="1" smtClean="0"/>
              <a:t>T</a:t>
            </a:r>
            <a:endParaRPr lang="en-GB" dirty="0" smtClean="0"/>
          </a:p>
          <a:p>
            <a:pPr lvl="1"/>
            <a:r>
              <a:rPr lang="en-GB" sz="2400" dirty="0" smtClean="0"/>
              <a:t>The values of final period consumption, utility, and marginal utility, are calculated and stored.</a:t>
            </a:r>
            <a:endParaRPr lang="en-GB" i="1" dirty="0"/>
          </a:p>
        </p:txBody>
      </p:sp>
      <p:grpSp>
        <p:nvGrpSpPr>
          <p:cNvPr id="4" name="Group 131"/>
          <p:cNvGrpSpPr>
            <a:grpSpLocks/>
          </p:cNvGrpSpPr>
          <p:nvPr/>
        </p:nvGrpSpPr>
        <p:grpSpPr bwMode="auto">
          <a:xfrm>
            <a:off x="1475705" y="4706863"/>
            <a:ext cx="1573212" cy="1374775"/>
            <a:chOff x="1390" y="3249"/>
            <a:chExt cx="991" cy="866"/>
          </a:xfrm>
        </p:grpSpPr>
        <p:sp>
          <p:nvSpPr>
            <p:cNvPr id="5" name="Text Box 116"/>
            <p:cNvSpPr txBox="1">
              <a:spLocks noChangeArrowheads="1"/>
            </p:cNvSpPr>
            <p:nvPr/>
          </p:nvSpPr>
          <p:spPr bwMode="auto">
            <a:xfrm>
              <a:off x="1913" y="3884"/>
              <a:ext cx="23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/>
                <a:t>y</a:t>
              </a:r>
              <a:r>
                <a:rPr lang="en-GB" sz="1000"/>
                <a:t>T</a:t>
              </a:r>
              <a:endParaRPr lang="en-US" sz="1000"/>
            </a:p>
          </p:txBody>
        </p:sp>
        <p:grpSp>
          <p:nvGrpSpPr>
            <p:cNvPr id="6" name="Group 127"/>
            <p:cNvGrpSpPr>
              <a:grpSpLocks/>
            </p:cNvGrpSpPr>
            <p:nvPr/>
          </p:nvGrpSpPr>
          <p:grpSpPr bwMode="auto">
            <a:xfrm>
              <a:off x="1390" y="3249"/>
              <a:ext cx="991" cy="680"/>
              <a:chOff x="1390" y="3294"/>
              <a:chExt cx="991" cy="680"/>
            </a:xfrm>
          </p:grpSpPr>
          <p:grpSp>
            <p:nvGrpSpPr>
              <p:cNvPr id="7" name="Group 114"/>
              <p:cNvGrpSpPr>
                <a:grpSpLocks/>
              </p:cNvGrpSpPr>
              <p:nvPr/>
            </p:nvGrpSpPr>
            <p:grpSpPr bwMode="auto">
              <a:xfrm>
                <a:off x="1655" y="3294"/>
                <a:ext cx="726" cy="635"/>
                <a:chOff x="1292" y="3294"/>
                <a:chExt cx="726" cy="635"/>
              </a:xfrm>
            </p:grpSpPr>
            <p:sp>
              <p:nvSpPr>
                <p:cNvPr id="11" name="Line 15"/>
                <p:cNvSpPr>
                  <a:spLocks noChangeShapeType="1"/>
                </p:cNvSpPr>
                <p:nvPr/>
              </p:nvSpPr>
              <p:spPr bwMode="auto">
                <a:xfrm>
                  <a:off x="142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" name="Line 16"/>
                <p:cNvSpPr>
                  <a:spLocks noChangeShapeType="1"/>
                </p:cNvSpPr>
                <p:nvPr/>
              </p:nvSpPr>
              <p:spPr bwMode="auto">
                <a:xfrm>
                  <a:off x="1292" y="338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" name="Line 17"/>
                <p:cNvSpPr>
                  <a:spLocks noChangeShapeType="1"/>
                </p:cNvSpPr>
                <p:nvPr/>
              </p:nvSpPr>
              <p:spPr bwMode="auto">
                <a:xfrm>
                  <a:off x="1292" y="3430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" name="Line 18"/>
                <p:cNvSpPr>
                  <a:spLocks noChangeShapeType="1"/>
                </p:cNvSpPr>
                <p:nvPr/>
              </p:nvSpPr>
              <p:spPr bwMode="auto">
                <a:xfrm>
                  <a:off x="1292" y="347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" name="Line 19"/>
                <p:cNvSpPr>
                  <a:spLocks noChangeShapeType="1"/>
                </p:cNvSpPr>
                <p:nvPr/>
              </p:nvSpPr>
              <p:spPr bwMode="auto">
                <a:xfrm>
                  <a:off x="1292" y="3521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6" name="Line 20"/>
                <p:cNvSpPr>
                  <a:spLocks noChangeShapeType="1"/>
                </p:cNvSpPr>
                <p:nvPr/>
              </p:nvSpPr>
              <p:spPr bwMode="auto">
                <a:xfrm>
                  <a:off x="1292" y="3566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7" name="Line 21"/>
                <p:cNvSpPr>
                  <a:spLocks noChangeShapeType="1"/>
                </p:cNvSpPr>
                <p:nvPr/>
              </p:nvSpPr>
              <p:spPr bwMode="auto">
                <a:xfrm>
                  <a:off x="1292" y="361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8" name="Line 22"/>
                <p:cNvSpPr>
                  <a:spLocks noChangeShapeType="1"/>
                </p:cNvSpPr>
                <p:nvPr/>
              </p:nvSpPr>
              <p:spPr bwMode="auto">
                <a:xfrm>
                  <a:off x="1292" y="3657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9" name="Line 23"/>
                <p:cNvSpPr>
                  <a:spLocks noChangeShapeType="1"/>
                </p:cNvSpPr>
                <p:nvPr/>
              </p:nvSpPr>
              <p:spPr bwMode="auto">
                <a:xfrm>
                  <a:off x="1292" y="370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0" name="Line 24"/>
                <p:cNvSpPr>
                  <a:spLocks noChangeShapeType="1"/>
                </p:cNvSpPr>
                <p:nvPr/>
              </p:nvSpPr>
              <p:spPr bwMode="auto">
                <a:xfrm>
                  <a:off x="1292" y="374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1" name="Line 25"/>
                <p:cNvSpPr>
                  <a:spLocks noChangeShapeType="1"/>
                </p:cNvSpPr>
                <p:nvPr/>
              </p:nvSpPr>
              <p:spPr bwMode="auto">
                <a:xfrm>
                  <a:off x="1292" y="3793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" name="Line 26"/>
                <p:cNvSpPr>
                  <a:spLocks noChangeShapeType="1"/>
                </p:cNvSpPr>
                <p:nvPr/>
              </p:nvSpPr>
              <p:spPr bwMode="auto">
                <a:xfrm>
                  <a:off x="1292" y="383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3" name="Line 28"/>
                <p:cNvSpPr>
                  <a:spLocks noChangeShapeType="1"/>
                </p:cNvSpPr>
                <p:nvPr/>
              </p:nvSpPr>
              <p:spPr bwMode="auto">
                <a:xfrm>
                  <a:off x="1474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" name="Line 29"/>
                <p:cNvSpPr>
                  <a:spLocks noChangeShapeType="1"/>
                </p:cNvSpPr>
                <p:nvPr/>
              </p:nvSpPr>
              <p:spPr bwMode="auto">
                <a:xfrm>
                  <a:off x="151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5" name="Line 30"/>
                <p:cNvSpPr>
                  <a:spLocks noChangeShapeType="1"/>
                </p:cNvSpPr>
                <p:nvPr/>
              </p:nvSpPr>
              <p:spPr bwMode="auto">
                <a:xfrm>
                  <a:off x="156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6" name="Line 31"/>
                <p:cNvSpPr>
                  <a:spLocks noChangeShapeType="1"/>
                </p:cNvSpPr>
                <p:nvPr/>
              </p:nvSpPr>
              <p:spPr bwMode="auto">
                <a:xfrm>
                  <a:off x="1610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7" name="Line 32"/>
                <p:cNvSpPr>
                  <a:spLocks noChangeShapeType="1"/>
                </p:cNvSpPr>
                <p:nvPr/>
              </p:nvSpPr>
              <p:spPr bwMode="auto">
                <a:xfrm>
                  <a:off x="165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" name="Line 33"/>
                <p:cNvSpPr>
                  <a:spLocks noChangeShapeType="1"/>
                </p:cNvSpPr>
                <p:nvPr/>
              </p:nvSpPr>
              <p:spPr bwMode="auto">
                <a:xfrm>
                  <a:off x="170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" name="Line 34"/>
                <p:cNvSpPr>
                  <a:spLocks noChangeShapeType="1"/>
                </p:cNvSpPr>
                <p:nvPr/>
              </p:nvSpPr>
              <p:spPr bwMode="auto">
                <a:xfrm>
                  <a:off x="1746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" name="Line 35"/>
                <p:cNvSpPr>
                  <a:spLocks noChangeShapeType="1"/>
                </p:cNvSpPr>
                <p:nvPr/>
              </p:nvSpPr>
              <p:spPr bwMode="auto">
                <a:xfrm>
                  <a:off x="179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" name="Line 36"/>
                <p:cNvSpPr>
                  <a:spLocks noChangeShapeType="1"/>
                </p:cNvSpPr>
                <p:nvPr/>
              </p:nvSpPr>
              <p:spPr bwMode="auto">
                <a:xfrm>
                  <a:off x="183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2" name="Line 37"/>
                <p:cNvSpPr>
                  <a:spLocks noChangeShapeType="1"/>
                </p:cNvSpPr>
                <p:nvPr/>
              </p:nvSpPr>
              <p:spPr bwMode="auto">
                <a:xfrm>
                  <a:off x="188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3" name="Line 38"/>
                <p:cNvSpPr>
                  <a:spLocks noChangeShapeType="1"/>
                </p:cNvSpPr>
                <p:nvPr/>
              </p:nvSpPr>
              <p:spPr bwMode="auto">
                <a:xfrm>
                  <a:off x="192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4" name="Line 39"/>
                <p:cNvSpPr>
                  <a:spLocks noChangeShapeType="1"/>
                </p:cNvSpPr>
                <p:nvPr/>
              </p:nvSpPr>
              <p:spPr bwMode="auto">
                <a:xfrm>
                  <a:off x="197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5" name="Line 40"/>
                <p:cNvSpPr>
                  <a:spLocks noChangeShapeType="1"/>
                </p:cNvSpPr>
                <p:nvPr/>
              </p:nvSpPr>
              <p:spPr bwMode="auto">
                <a:xfrm>
                  <a:off x="201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6" name="Line 41"/>
                <p:cNvSpPr>
                  <a:spLocks noChangeShapeType="1"/>
                </p:cNvSpPr>
                <p:nvPr/>
              </p:nvSpPr>
              <p:spPr bwMode="auto">
                <a:xfrm>
                  <a:off x="138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7" name="Line 42"/>
                <p:cNvSpPr>
                  <a:spLocks noChangeShapeType="1"/>
                </p:cNvSpPr>
                <p:nvPr/>
              </p:nvSpPr>
              <p:spPr bwMode="auto">
                <a:xfrm>
                  <a:off x="133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8" name="Line 43"/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9" name="Line 44"/>
                <p:cNvSpPr>
                  <a:spLocks noChangeShapeType="1"/>
                </p:cNvSpPr>
                <p:nvPr/>
              </p:nvSpPr>
              <p:spPr bwMode="auto">
                <a:xfrm>
                  <a:off x="1292" y="388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0" name="Line 45"/>
                <p:cNvSpPr>
                  <a:spLocks noChangeShapeType="1"/>
                </p:cNvSpPr>
                <p:nvPr/>
              </p:nvSpPr>
              <p:spPr bwMode="auto">
                <a:xfrm>
                  <a:off x="1292" y="333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" name="Line 46"/>
                <p:cNvSpPr>
                  <a:spLocks noChangeShapeType="1"/>
                </p:cNvSpPr>
                <p:nvPr/>
              </p:nvSpPr>
              <p:spPr bwMode="auto">
                <a:xfrm>
                  <a:off x="1292" y="392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2" name="Line 47"/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8" name="Text Box 115"/>
              <p:cNvSpPr txBox="1">
                <a:spLocks noChangeArrowheads="1"/>
              </p:cNvSpPr>
              <p:nvPr/>
            </p:nvSpPr>
            <p:spPr bwMode="auto">
              <a:xfrm>
                <a:off x="1390" y="3521"/>
                <a:ext cx="26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/>
                  <a:t>w</a:t>
                </a:r>
                <a:r>
                  <a:rPr lang="en-GB" sz="1000"/>
                  <a:t>T</a:t>
                </a:r>
                <a:endParaRPr lang="en-US"/>
              </a:p>
            </p:txBody>
          </p:sp>
          <p:sp>
            <p:nvSpPr>
              <p:cNvPr id="9" name="Line 121"/>
              <p:cNvSpPr>
                <a:spLocks noChangeShapeType="1"/>
              </p:cNvSpPr>
              <p:nvPr/>
            </p:nvSpPr>
            <p:spPr bwMode="auto">
              <a:xfrm flipV="1">
                <a:off x="1610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" name="Line 124"/>
              <p:cNvSpPr>
                <a:spLocks noChangeShapeType="1"/>
              </p:cNvSpPr>
              <p:nvPr/>
            </p:nvSpPr>
            <p:spPr bwMode="auto">
              <a:xfrm>
                <a:off x="1655" y="3974"/>
                <a:ext cx="7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43" name="Group 130"/>
          <p:cNvGrpSpPr>
            <a:grpSpLocks/>
          </p:cNvGrpSpPr>
          <p:nvPr/>
        </p:nvGrpSpPr>
        <p:grpSpPr bwMode="auto">
          <a:xfrm>
            <a:off x="3501355" y="4706863"/>
            <a:ext cx="1573212" cy="1374775"/>
            <a:chOff x="2705" y="3294"/>
            <a:chExt cx="991" cy="866"/>
          </a:xfrm>
        </p:grpSpPr>
        <p:sp>
          <p:nvSpPr>
            <p:cNvPr id="44" name="Text Box 117"/>
            <p:cNvSpPr txBox="1">
              <a:spLocks noChangeArrowheads="1"/>
            </p:cNvSpPr>
            <p:nvPr/>
          </p:nvSpPr>
          <p:spPr bwMode="auto">
            <a:xfrm>
              <a:off x="3243" y="3929"/>
              <a:ext cx="23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/>
                <a:t>y</a:t>
              </a:r>
              <a:r>
                <a:rPr lang="en-GB" sz="1000"/>
                <a:t>T</a:t>
              </a:r>
              <a:endParaRPr lang="en-US"/>
            </a:p>
          </p:txBody>
        </p:sp>
        <p:grpSp>
          <p:nvGrpSpPr>
            <p:cNvPr id="45" name="Group 128"/>
            <p:cNvGrpSpPr>
              <a:grpSpLocks/>
            </p:cNvGrpSpPr>
            <p:nvPr/>
          </p:nvGrpSpPr>
          <p:grpSpPr bwMode="auto">
            <a:xfrm>
              <a:off x="2705" y="3294"/>
              <a:ext cx="991" cy="680"/>
              <a:chOff x="2705" y="3294"/>
              <a:chExt cx="991" cy="680"/>
            </a:xfrm>
          </p:grpSpPr>
          <p:grpSp>
            <p:nvGrpSpPr>
              <p:cNvPr id="46" name="Group 113"/>
              <p:cNvGrpSpPr>
                <a:grpSpLocks/>
              </p:cNvGrpSpPr>
              <p:nvPr/>
            </p:nvGrpSpPr>
            <p:grpSpPr bwMode="auto">
              <a:xfrm>
                <a:off x="2970" y="3294"/>
                <a:ext cx="726" cy="635"/>
                <a:chOff x="2517" y="3294"/>
                <a:chExt cx="726" cy="635"/>
              </a:xfrm>
            </p:grpSpPr>
            <p:sp>
              <p:nvSpPr>
                <p:cNvPr id="50" name="Line 48"/>
                <p:cNvSpPr>
                  <a:spLocks noChangeShapeType="1"/>
                </p:cNvSpPr>
                <p:nvPr/>
              </p:nvSpPr>
              <p:spPr bwMode="auto">
                <a:xfrm>
                  <a:off x="2654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1" name="Line 49"/>
                <p:cNvSpPr>
                  <a:spLocks noChangeShapeType="1"/>
                </p:cNvSpPr>
                <p:nvPr/>
              </p:nvSpPr>
              <p:spPr bwMode="auto">
                <a:xfrm>
                  <a:off x="2517" y="338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" name="Line 50"/>
                <p:cNvSpPr>
                  <a:spLocks noChangeShapeType="1"/>
                </p:cNvSpPr>
                <p:nvPr/>
              </p:nvSpPr>
              <p:spPr bwMode="auto">
                <a:xfrm>
                  <a:off x="2517" y="3430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3" name="Line 51"/>
                <p:cNvSpPr>
                  <a:spLocks noChangeShapeType="1"/>
                </p:cNvSpPr>
                <p:nvPr/>
              </p:nvSpPr>
              <p:spPr bwMode="auto">
                <a:xfrm>
                  <a:off x="2517" y="347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4" name="Line 52"/>
                <p:cNvSpPr>
                  <a:spLocks noChangeShapeType="1"/>
                </p:cNvSpPr>
                <p:nvPr/>
              </p:nvSpPr>
              <p:spPr bwMode="auto">
                <a:xfrm>
                  <a:off x="2517" y="3521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5" name="Line 53"/>
                <p:cNvSpPr>
                  <a:spLocks noChangeShapeType="1"/>
                </p:cNvSpPr>
                <p:nvPr/>
              </p:nvSpPr>
              <p:spPr bwMode="auto">
                <a:xfrm>
                  <a:off x="2517" y="3566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6" name="Line 54"/>
                <p:cNvSpPr>
                  <a:spLocks noChangeShapeType="1"/>
                </p:cNvSpPr>
                <p:nvPr/>
              </p:nvSpPr>
              <p:spPr bwMode="auto">
                <a:xfrm>
                  <a:off x="2517" y="361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7" name="Line 55"/>
                <p:cNvSpPr>
                  <a:spLocks noChangeShapeType="1"/>
                </p:cNvSpPr>
                <p:nvPr/>
              </p:nvSpPr>
              <p:spPr bwMode="auto">
                <a:xfrm>
                  <a:off x="2517" y="3657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8" name="Line 56"/>
                <p:cNvSpPr>
                  <a:spLocks noChangeShapeType="1"/>
                </p:cNvSpPr>
                <p:nvPr/>
              </p:nvSpPr>
              <p:spPr bwMode="auto">
                <a:xfrm>
                  <a:off x="2517" y="370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9" name="Line 57"/>
                <p:cNvSpPr>
                  <a:spLocks noChangeShapeType="1"/>
                </p:cNvSpPr>
                <p:nvPr/>
              </p:nvSpPr>
              <p:spPr bwMode="auto">
                <a:xfrm>
                  <a:off x="2517" y="374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0" name="Line 58"/>
                <p:cNvSpPr>
                  <a:spLocks noChangeShapeType="1"/>
                </p:cNvSpPr>
                <p:nvPr/>
              </p:nvSpPr>
              <p:spPr bwMode="auto">
                <a:xfrm>
                  <a:off x="2517" y="3793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1" name="Line 59"/>
                <p:cNvSpPr>
                  <a:spLocks noChangeShapeType="1"/>
                </p:cNvSpPr>
                <p:nvPr/>
              </p:nvSpPr>
              <p:spPr bwMode="auto">
                <a:xfrm>
                  <a:off x="2517" y="383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" name="Line 60"/>
                <p:cNvSpPr>
                  <a:spLocks noChangeShapeType="1"/>
                </p:cNvSpPr>
                <p:nvPr/>
              </p:nvSpPr>
              <p:spPr bwMode="auto">
                <a:xfrm>
                  <a:off x="269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" name="Line 61"/>
                <p:cNvSpPr>
                  <a:spLocks noChangeShapeType="1"/>
                </p:cNvSpPr>
                <p:nvPr/>
              </p:nvSpPr>
              <p:spPr bwMode="auto">
                <a:xfrm>
                  <a:off x="2744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4" name="Line 62"/>
                <p:cNvSpPr>
                  <a:spLocks noChangeShapeType="1"/>
                </p:cNvSpPr>
                <p:nvPr/>
              </p:nvSpPr>
              <p:spPr bwMode="auto">
                <a:xfrm>
                  <a:off x="2790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5" name="Line 63"/>
                <p:cNvSpPr>
                  <a:spLocks noChangeShapeType="1"/>
                </p:cNvSpPr>
                <p:nvPr/>
              </p:nvSpPr>
              <p:spPr bwMode="auto">
                <a:xfrm>
                  <a:off x="283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6" name="Line 64"/>
                <p:cNvSpPr>
                  <a:spLocks noChangeShapeType="1"/>
                </p:cNvSpPr>
                <p:nvPr/>
              </p:nvSpPr>
              <p:spPr bwMode="auto">
                <a:xfrm>
                  <a:off x="2880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7" name="Line 65"/>
                <p:cNvSpPr>
                  <a:spLocks noChangeShapeType="1"/>
                </p:cNvSpPr>
                <p:nvPr/>
              </p:nvSpPr>
              <p:spPr bwMode="auto">
                <a:xfrm>
                  <a:off x="2926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8" name="Line 66"/>
                <p:cNvSpPr>
                  <a:spLocks noChangeShapeType="1"/>
                </p:cNvSpPr>
                <p:nvPr/>
              </p:nvSpPr>
              <p:spPr bwMode="auto">
                <a:xfrm>
                  <a:off x="297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9" name="Line 67"/>
                <p:cNvSpPr>
                  <a:spLocks noChangeShapeType="1"/>
                </p:cNvSpPr>
                <p:nvPr/>
              </p:nvSpPr>
              <p:spPr bwMode="auto">
                <a:xfrm>
                  <a:off x="3016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0" name="Line 68"/>
                <p:cNvSpPr>
                  <a:spLocks noChangeShapeType="1"/>
                </p:cNvSpPr>
                <p:nvPr/>
              </p:nvSpPr>
              <p:spPr bwMode="auto">
                <a:xfrm>
                  <a:off x="306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1" name="Line 69"/>
                <p:cNvSpPr>
                  <a:spLocks noChangeShapeType="1"/>
                </p:cNvSpPr>
                <p:nvPr/>
              </p:nvSpPr>
              <p:spPr bwMode="auto">
                <a:xfrm>
                  <a:off x="310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" name="Line 70"/>
                <p:cNvSpPr>
                  <a:spLocks noChangeShapeType="1"/>
                </p:cNvSpPr>
                <p:nvPr/>
              </p:nvSpPr>
              <p:spPr bwMode="auto">
                <a:xfrm>
                  <a:off x="315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3" name="Line 71"/>
                <p:cNvSpPr>
                  <a:spLocks noChangeShapeType="1"/>
                </p:cNvSpPr>
                <p:nvPr/>
              </p:nvSpPr>
              <p:spPr bwMode="auto">
                <a:xfrm>
                  <a:off x="319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4" name="Line 72"/>
                <p:cNvSpPr>
                  <a:spLocks noChangeShapeType="1"/>
                </p:cNvSpPr>
                <p:nvPr/>
              </p:nvSpPr>
              <p:spPr bwMode="auto">
                <a:xfrm>
                  <a:off x="324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5" name="Line 73"/>
                <p:cNvSpPr>
                  <a:spLocks noChangeShapeType="1"/>
                </p:cNvSpPr>
                <p:nvPr/>
              </p:nvSpPr>
              <p:spPr bwMode="auto">
                <a:xfrm>
                  <a:off x="260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6" name="Line 74"/>
                <p:cNvSpPr>
                  <a:spLocks noChangeShapeType="1"/>
                </p:cNvSpPr>
                <p:nvPr/>
              </p:nvSpPr>
              <p:spPr bwMode="auto">
                <a:xfrm>
                  <a:off x="256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7" name="Line 75"/>
                <p:cNvSpPr>
                  <a:spLocks noChangeShapeType="1"/>
                </p:cNvSpPr>
                <p:nvPr/>
              </p:nvSpPr>
              <p:spPr bwMode="auto">
                <a:xfrm>
                  <a:off x="251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8" name="Line 76"/>
                <p:cNvSpPr>
                  <a:spLocks noChangeShapeType="1"/>
                </p:cNvSpPr>
                <p:nvPr/>
              </p:nvSpPr>
              <p:spPr bwMode="auto">
                <a:xfrm>
                  <a:off x="2517" y="388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9" name="Line 77"/>
                <p:cNvSpPr>
                  <a:spLocks noChangeShapeType="1"/>
                </p:cNvSpPr>
                <p:nvPr/>
              </p:nvSpPr>
              <p:spPr bwMode="auto">
                <a:xfrm>
                  <a:off x="2517" y="333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0" name="Line 78"/>
                <p:cNvSpPr>
                  <a:spLocks noChangeShapeType="1"/>
                </p:cNvSpPr>
                <p:nvPr/>
              </p:nvSpPr>
              <p:spPr bwMode="auto">
                <a:xfrm>
                  <a:off x="2517" y="392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1" name="Line 79"/>
                <p:cNvSpPr>
                  <a:spLocks noChangeShapeType="1"/>
                </p:cNvSpPr>
                <p:nvPr/>
              </p:nvSpPr>
              <p:spPr bwMode="auto">
                <a:xfrm>
                  <a:off x="2517" y="329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47" name="Text Box 119"/>
              <p:cNvSpPr txBox="1">
                <a:spLocks noChangeArrowheads="1"/>
              </p:cNvSpPr>
              <p:nvPr/>
            </p:nvSpPr>
            <p:spPr bwMode="auto">
              <a:xfrm>
                <a:off x="2705" y="3521"/>
                <a:ext cx="26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/>
                  <a:t>w</a:t>
                </a:r>
                <a:r>
                  <a:rPr lang="en-GB" sz="1000"/>
                  <a:t>T</a:t>
                </a:r>
                <a:endParaRPr lang="en-US"/>
              </a:p>
            </p:txBody>
          </p:sp>
          <p:sp>
            <p:nvSpPr>
              <p:cNvPr id="48" name="Line 122"/>
              <p:cNvSpPr>
                <a:spLocks noChangeShapeType="1"/>
              </p:cNvSpPr>
              <p:nvPr/>
            </p:nvSpPr>
            <p:spPr bwMode="auto">
              <a:xfrm flipV="1">
                <a:off x="2925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" name="Line 125"/>
              <p:cNvSpPr>
                <a:spLocks noChangeShapeType="1"/>
              </p:cNvSpPr>
              <p:nvPr/>
            </p:nvSpPr>
            <p:spPr bwMode="auto">
              <a:xfrm>
                <a:off x="2970" y="3974"/>
                <a:ext cx="7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82" name="Group 129"/>
          <p:cNvGrpSpPr>
            <a:grpSpLocks/>
          </p:cNvGrpSpPr>
          <p:nvPr/>
        </p:nvGrpSpPr>
        <p:grpSpPr bwMode="auto">
          <a:xfrm>
            <a:off x="5517480" y="4706863"/>
            <a:ext cx="1574800" cy="1374775"/>
            <a:chOff x="3975" y="3294"/>
            <a:chExt cx="992" cy="866"/>
          </a:xfrm>
        </p:grpSpPr>
        <p:grpSp>
          <p:nvGrpSpPr>
            <p:cNvPr id="83" name="Group 112"/>
            <p:cNvGrpSpPr>
              <a:grpSpLocks/>
            </p:cNvGrpSpPr>
            <p:nvPr/>
          </p:nvGrpSpPr>
          <p:grpSpPr bwMode="auto">
            <a:xfrm>
              <a:off x="4241" y="3294"/>
              <a:ext cx="726" cy="635"/>
              <a:chOff x="4241" y="3294"/>
              <a:chExt cx="726" cy="635"/>
            </a:xfrm>
          </p:grpSpPr>
          <p:sp>
            <p:nvSpPr>
              <p:cNvPr id="88" name="Line 80"/>
              <p:cNvSpPr>
                <a:spLocks noChangeShapeType="1"/>
              </p:cNvSpPr>
              <p:nvPr/>
            </p:nvSpPr>
            <p:spPr bwMode="auto">
              <a:xfrm>
                <a:off x="4378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9" name="Line 81"/>
              <p:cNvSpPr>
                <a:spLocks noChangeShapeType="1"/>
              </p:cNvSpPr>
              <p:nvPr/>
            </p:nvSpPr>
            <p:spPr bwMode="auto">
              <a:xfrm>
                <a:off x="4241" y="3385"/>
                <a:ext cx="7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0" name="Line 82"/>
              <p:cNvSpPr>
                <a:spLocks noChangeShapeType="1"/>
              </p:cNvSpPr>
              <p:nvPr/>
            </p:nvSpPr>
            <p:spPr bwMode="auto">
              <a:xfrm>
                <a:off x="4241" y="3430"/>
                <a:ext cx="7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1" name="Line 83"/>
              <p:cNvSpPr>
                <a:spLocks noChangeShapeType="1"/>
              </p:cNvSpPr>
              <p:nvPr/>
            </p:nvSpPr>
            <p:spPr bwMode="auto">
              <a:xfrm>
                <a:off x="4241" y="3475"/>
                <a:ext cx="7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" name="Line 84"/>
              <p:cNvSpPr>
                <a:spLocks noChangeShapeType="1"/>
              </p:cNvSpPr>
              <p:nvPr/>
            </p:nvSpPr>
            <p:spPr bwMode="auto">
              <a:xfrm>
                <a:off x="4241" y="3521"/>
                <a:ext cx="7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" name="Line 85"/>
              <p:cNvSpPr>
                <a:spLocks noChangeShapeType="1"/>
              </p:cNvSpPr>
              <p:nvPr/>
            </p:nvSpPr>
            <p:spPr bwMode="auto">
              <a:xfrm>
                <a:off x="4241" y="3566"/>
                <a:ext cx="7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" name="Line 86"/>
              <p:cNvSpPr>
                <a:spLocks noChangeShapeType="1"/>
              </p:cNvSpPr>
              <p:nvPr/>
            </p:nvSpPr>
            <p:spPr bwMode="auto">
              <a:xfrm>
                <a:off x="4241" y="3612"/>
                <a:ext cx="7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5" name="Line 87"/>
              <p:cNvSpPr>
                <a:spLocks noChangeShapeType="1"/>
              </p:cNvSpPr>
              <p:nvPr/>
            </p:nvSpPr>
            <p:spPr bwMode="auto">
              <a:xfrm>
                <a:off x="4241" y="3657"/>
                <a:ext cx="7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6" name="Line 88"/>
              <p:cNvSpPr>
                <a:spLocks noChangeShapeType="1"/>
              </p:cNvSpPr>
              <p:nvPr/>
            </p:nvSpPr>
            <p:spPr bwMode="auto">
              <a:xfrm>
                <a:off x="4241" y="3702"/>
                <a:ext cx="7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7" name="Line 89"/>
              <p:cNvSpPr>
                <a:spLocks noChangeShapeType="1"/>
              </p:cNvSpPr>
              <p:nvPr/>
            </p:nvSpPr>
            <p:spPr bwMode="auto">
              <a:xfrm>
                <a:off x="4241" y="3748"/>
                <a:ext cx="7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8" name="Line 90"/>
              <p:cNvSpPr>
                <a:spLocks noChangeShapeType="1"/>
              </p:cNvSpPr>
              <p:nvPr/>
            </p:nvSpPr>
            <p:spPr bwMode="auto">
              <a:xfrm>
                <a:off x="4241" y="3793"/>
                <a:ext cx="7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9" name="Line 91"/>
              <p:cNvSpPr>
                <a:spLocks noChangeShapeType="1"/>
              </p:cNvSpPr>
              <p:nvPr/>
            </p:nvSpPr>
            <p:spPr bwMode="auto">
              <a:xfrm>
                <a:off x="4241" y="3838"/>
                <a:ext cx="7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0" name="Line 92"/>
              <p:cNvSpPr>
                <a:spLocks noChangeShapeType="1"/>
              </p:cNvSpPr>
              <p:nvPr/>
            </p:nvSpPr>
            <p:spPr bwMode="auto">
              <a:xfrm>
                <a:off x="4423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1" name="Line 93"/>
              <p:cNvSpPr>
                <a:spLocks noChangeShapeType="1"/>
              </p:cNvSpPr>
              <p:nvPr/>
            </p:nvSpPr>
            <p:spPr bwMode="auto">
              <a:xfrm>
                <a:off x="4468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2" name="Line 94"/>
              <p:cNvSpPr>
                <a:spLocks noChangeShapeType="1"/>
              </p:cNvSpPr>
              <p:nvPr/>
            </p:nvSpPr>
            <p:spPr bwMode="auto">
              <a:xfrm>
                <a:off x="4514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" name="Line 95"/>
              <p:cNvSpPr>
                <a:spLocks noChangeShapeType="1"/>
              </p:cNvSpPr>
              <p:nvPr/>
            </p:nvSpPr>
            <p:spPr bwMode="auto">
              <a:xfrm>
                <a:off x="4559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4" name="Line 96"/>
              <p:cNvSpPr>
                <a:spLocks noChangeShapeType="1"/>
              </p:cNvSpPr>
              <p:nvPr/>
            </p:nvSpPr>
            <p:spPr bwMode="auto">
              <a:xfrm>
                <a:off x="4604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5" name="Line 97"/>
              <p:cNvSpPr>
                <a:spLocks noChangeShapeType="1"/>
              </p:cNvSpPr>
              <p:nvPr/>
            </p:nvSpPr>
            <p:spPr bwMode="auto">
              <a:xfrm>
                <a:off x="4650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6" name="Line 98"/>
              <p:cNvSpPr>
                <a:spLocks noChangeShapeType="1"/>
              </p:cNvSpPr>
              <p:nvPr/>
            </p:nvSpPr>
            <p:spPr bwMode="auto">
              <a:xfrm>
                <a:off x="4695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7" name="Line 99"/>
              <p:cNvSpPr>
                <a:spLocks noChangeShapeType="1"/>
              </p:cNvSpPr>
              <p:nvPr/>
            </p:nvSpPr>
            <p:spPr bwMode="auto">
              <a:xfrm>
                <a:off x="4740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8" name="Line 100"/>
              <p:cNvSpPr>
                <a:spLocks noChangeShapeType="1"/>
              </p:cNvSpPr>
              <p:nvPr/>
            </p:nvSpPr>
            <p:spPr bwMode="auto">
              <a:xfrm>
                <a:off x="4786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9" name="Line 101"/>
              <p:cNvSpPr>
                <a:spLocks noChangeShapeType="1"/>
              </p:cNvSpPr>
              <p:nvPr/>
            </p:nvSpPr>
            <p:spPr bwMode="auto">
              <a:xfrm>
                <a:off x="4831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0" name="Line 102"/>
              <p:cNvSpPr>
                <a:spLocks noChangeShapeType="1"/>
              </p:cNvSpPr>
              <p:nvPr/>
            </p:nvSpPr>
            <p:spPr bwMode="auto">
              <a:xfrm>
                <a:off x="4876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1" name="Line 103"/>
              <p:cNvSpPr>
                <a:spLocks noChangeShapeType="1"/>
              </p:cNvSpPr>
              <p:nvPr/>
            </p:nvSpPr>
            <p:spPr bwMode="auto">
              <a:xfrm>
                <a:off x="4922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2" name="Line 104"/>
              <p:cNvSpPr>
                <a:spLocks noChangeShapeType="1"/>
              </p:cNvSpPr>
              <p:nvPr/>
            </p:nvSpPr>
            <p:spPr bwMode="auto">
              <a:xfrm>
                <a:off x="4967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" name="Line 105"/>
              <p:cNvSpPr>
                <a:spLocks noChangeShapeType="1"/>
              </p:cNvSpPr>
              <p:nvPr/>
            </p:nvSpPr>
            <p:spPr bwMode="auto">
              <a:xfrm>
                <a:off x="4332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4" name="Line 106"/>
              <p:cNvSpPr>
                <a:spLocks noChangeShapeType="1"/>
              </p:cNvSpPr>
              <p:nvPr/>
            </p:nvSpPr>
            <p:spPr bwMode="auto">
              <a:xfrm>
                <a:off x="4287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" name="Line 107"/>
              <p:cNvSpPr>
                <a:spLocks noChangeShapeType="1"/>
              </p:cNvSpPr>
              <p:nvPr/>
            </p:nvSpPr>
            <p:spPr bwMode="auto">
              <a:xfrm>
                <a:off x="4241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" name="Line 108"/>
              <p:cNvSpPr>
                <a:spLocks noChangeShapeType="1"/>
              </p:cNvSpPr>
              <p:nvPr/>
            </p:nvSpPr>
            <p:spPr bwMode="auto">
              <a:xfrm>
                <a:off x="4241" y="3884"/>
                <a:ext cx="7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" name="Line 109"/>
              <p:cNvSpPr>
                <a:spLocks noChangeShapeType="1"/>
              </p:cNvSpPr>
              <p:nvPr/>
            </p:nvSpPr>
            <p:spPr bwMode="auto">
              <a:xfrm>
                <a:off x="4241" y="3339"/>
                <a:ext cx="7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8" name="Line 110"/>
              <p:cNvSpPr>
                <a:spLocks noChangeShapeType="1"/>
              </p:cNvSpPr>
              <p:nvPr/>
            </p:nvSpPr>
            <p:spPr bwMode="auto">
              <a:xfrm>
                <a:off x="4241" y="3929"/>
                <a:ext cx="7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9" name="Line 111"/>
              <p:cNvSpPr>
                <a:spLocks noChangeShapeType="1"/>
              </p:cNvSpPr>
              <p:nvPr/>
            </p:nvSpPr>
            <p:spPr bwMode="auto">
              <a:xfrm>
                <a:off x="4241" y="3294"/>
                <a:ext cx="7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84" name="Text Box 118"/>
            <p:cNvSpPr txBox="1">
              <a:spLocks noChangeArrowheads="1"/>
            </p:cNvSpPr>
            <p:nvPr/>
          </p:nvSpPr>
          <p:spPr bwMode="auto">
            <a:xfrm>
              <a:off x="4513" y="3929"/>
              <a:ext cx="23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/>
                <a:t>y</a:t>
              </a:r>
              <a:r>
                <a:rPr lang="en-GB" sz="1000"/>
                <a:t>T</a:t>
              </a:r>
              <a:endParaRPr lang="en-US"/>
            </a:p>
          </p:txBody>
        </p:sp>
        <p:sp>
          <p:nvSpPr>
            <p:cNvPr id="85" name="Text Box 120"/>
            <p:cNvSpPr txBox="1">
              <a:spLocks noChangeArrowheads="1"/>
            </p:cNvSpPr>
            <p:nvPr/>
          </p:nvSpPr>
          <p:spPr bwMode="auto">
            <a:xfrm>
              <a:off x="3975" y="3521"/>
              <a:ext cx="26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/>
                <a:t>w</a:t>
              </a:r>
              <a:r>
                <a:rPr lang="en-GB" sz="1000"/>
                <a:t>T</a:t>
              </a:r>
              <a:endParaRPr lang="en-US"/>
            </a:p>
          </p:txBody>
        </p:sp>
        <p:sp>
          <p:nvSpPr>
            <p:cNvPr id="86" name="Line 123"/>
            <p:cNvSpPr>
              <a:spLocks noChangeShapeType="1"/>
            </p:cNvSpPr>
            <p:nvPr/>
          </p:nvSpPr>
          <p:spPr bwMode="auto">
            <a:xfrm flipV="1">
              <a:off x="4195" y="3294"/>
              <a:ext cx="0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Line 126"/>
            <p:cNvSpPr>
              <a:spLocks noChangeShapeType="1"/>
            </p:cNvSpPr>
            <p:nvPr/>
          </p:nvSpPr>
          <p:spPr bwMode="auto">
            <a:xfrm>
              <a:off x="4241" y="3974"/>
              <a:ext cx="7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20" name="Text Box 132"/>
          <p:cNvSpPr txBox="1">
            <a:spLocks noChangeArrowheads="1"/>
          </p:cNvSpPr>
          <p:nvPr/>
        </p:nvSpPr>
        <p:spPr bwMode="auto">
          <a:xfrm>
            <a:off x="2247230" y="4221088"/>
            <a:ext cx="430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i="1"/>
              <a:t>c</a:t>
            </a:r>
            <a:r>
              <a:rPr lang="en-GB" sz="1200" i="1"/>
              <a:t>T</a:t>
            </a:r>
            <a:endParaRPr lang="en-US" sz="2400" i="1"/>
          </a:p>
        </p:txBody>
      </p:sp>
      <p:sp>
        <p:nvSpPr>
          <p:cNvPr id="121" name="Text Box 134"/>
          <p:cNvSpPr txBox="1">
            <a:spLocks noChangeArrowheads="1"/>
          </p:cNvSpPr>
          <p:nvPr/>
        </p:nvSpPr>
        <p:spPr bwMode="auto">
          <a:xfrm>
            <a:off x="4210967" y="4249663"/>
            <a:ext cx="481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i="1"/>
              <a:t>V</a:t>
            </a:r>
            <a:r>
              <a:rPr lang="en-GB" sz="1200" i="1"/>
              <a:t>T</a:t>
            </a:r>
            <a:endParaRPr lang="en-US" sz="2400" i="1"/>
          </a:p>
        </p:txBody>
      </p:sp>
      <p:sp>
        <p:nvSpPr>
          <p:cNvPr id="122" name="Text Box 135"/>
          <p:cNvSpPr txBox="1">
            <a:spLocks noChangeArrowheads="1"/>
          </p:cNvSpPr>
          <p:nvPr/>
        </p:nvSpPr>
        <p:spPr bwMode="auto">
          <a:xfrm>
            <a:off x="6011192" y="4249663"/>
            <a:ext cx="1023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i="1"/>
              <a:t>du/dc</a:t>
            </a:r>
            <a:r>
              <a:rPr lang="en-GB" sz="1200" i="1"/>
              <a:t>T</a:t>
            </a:r>
            <a:endParaRPr lang="en-US" sz="2400" i="1"/>
          </a:p>
        </p:txBody>
      </p:sp>
      <p:sp>
        <p:nvSpPr>
          <p:cNvPr id="123" name="Oval 136"/>
          <p:cNvSpPr>
            <a:spLocks noChangeArrowheads="1"/>
          </p:cNvSpPr>
          <p:nvPr/>
        </p:nvSpPr>
        <p:spPr bwMode="auto">
          <a:xfrm>
            <a:off x="1932905" y="4744963"/>
            <a:ext cx="71437" cy="71437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4" name="Oval 137"/>
          <p:cNvSpPr>
            <a:spLocks noChangeArrowheads="1"/>
          </p:cNvSpPr>
          <p:nvPr/>
        </p:nvSpPr>
        <p:spPr bwMode="auto">
          <a:xfrm>
            <a:off x="2436142" y="5113263"/>
            <a:ext cx="71438" cy="71437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5" name="Oval 138"/>
          <p:cNvSpPr>
            <a:spLocks noChangeArrowheads="1"/>
          </p:cNvSpPr>
          <p:nvPr/>
        </p:nvSpPr>
        <p:spPr bwMode="auto">
          <a:xfrm>
            <a:off x="2291680" y="5537125"/>
            <a:ext cx="71437" cy="71438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6" name="Oval 139"/>
          <p:cNvSpPr>
            <a:spLocks noChangeArrowheads="1"/>
          </p:cNvSpPr>
          <p:nvPr/>
        </p:nvSpPr>
        <p:spPr bwMode="auto">
          <a:xfrm>
            <a:off x="2796505" y="5537125"/>
            <a:ext cx="71437" cy="71438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7" name="Oval 140"/>
          <p:cNvSpPr>
            <a:spLocks noChangeArrowheads="1"/>
          </p:cNvSpPr>
          <p:nvPr/>
        </p:nvSpPr>
        <p:spPr bwMode="auto">
          <a:xfrm>
            <a:off x="2796505" y="4970388"/>
            <a:ext cx="71437" cy="71437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8" name="Freeform 142"/>
          <p:cNvSpPr>
            <a:spLocks/>
          </p:cNvSpPr>
          <p:nvPr/>
        </p:nvSpPr>
        <p:spPr bwMode="auto">
          <a:xfrm>
            <a:off x="1966242" y="4533825"/>
            <a:ext cx="2041525" cy="231775"/>
          </a:xfrm>
          <a:custGeom>
            <a:avLst/>
            <a:gdLst>
              <a:gd name="T0" fmla="*/ 0 w 1270"/>
              <a:gd name="T1" fmla="*/ 136 h 136"/>
              <a:gd name="T2" fmla="*/ 907 w 1270"/>
              <a:gd name="T3" fmla="*/ 0 h 136"/>
              <a:gd name="T4" fmla="*/ 1270 w 1270"/>
              <a:gd name="T5" fmla="*/ 136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70" h="136">
                <a:moveTo>
                  <a:pt x="0" y="136"/>
                </a:moveTo>
                <a:cubicBezTo>
                  <a:pt x="347" y="68"/>
                  <a:pt x="695" y="0"/>
                  <a:pt x="907" y="0"/>
                </a:cubicBezTo>
                <a:cubicBezTo>
                  <a:pt x="1119" y="0"/>
                  <a:pt x="1210" y="113"/>
                  <a:pt x="1270" y="136"/>
                </a:cubicBezTo>
              </a:path>
            </a:pathLst>
          </a:custGeom>
          <a:noFill/>
          <a:ln w="9525">
            <a:solidFill>
              <a:srgbClr val="F6190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9" name="Oval 143"/>
          <p:cNvSpPr>
            <a:spLocks noChangeArrowheads="1"/>
          </p:cNvSpPr>
          <p:nvPr/>
        </p:nvSpPr>
        <p:spPr bwMode="auto">
          <a:xfrm>
            <a:off x="3956967" y="4740200"/>
            <a:ext cx="71438" cy="71438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0" name="Freeform 144"/>
          <p:cNvSpPr>
            <a:spLocks/>
          </p:cNvSpPr>
          <p:nvPr/>
        </p:nvSpPr>
        <p:spPr bwMode="auto">
          <a:xfrm>
            <a:off x="2471067" y="4906888"/>
            <a:ext cx="2041525" cy="231775"/>
          </a:xfrm>
          <a:custGeom>
            <a:avLst/>
            <a:gdLst>
              <a:gd name="T0" fmla="*/ 0 w 1270"/>
              <a:gd name="T1" fmla="*/ 136 h 136"/>
              <a:gd name="T2" fmla="*/ 907 w 1270"/>
              <a:gd name="T3" fmla="*/ 0 h 136"/>
              <a:gd name="T4" fmla="*/ 1270 w 1270"/>
              <a:gd name="T5" fmla="*/ 136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70" h="136">
                <a:moveTo>
                  <a:pt x="0" y="136"/>
                </a:moveTo>
                <a:cubicBezTo>
                  <a:pt x="347" y="68"/>
                  <a:pt x="695" y="0"/>
                  <a:pt x="907" y="0"/>
                </a:cubicBezTo>
                <a:cubicBezTo>
                  <a:pt x="1119" y="0"/>
                  <a:pt x="1210" y="113"/>
                  <a:pt x="1270" y="136"/>
                </a:cubicBezTo>
              </a:path>
            </a:pathLst>
          </a:custGeom>
          <a:noFill/>
          <a:ln w="9525">
            <a:solidFill>
              <a:srgbClr val="F6190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1" name="Freeform 145"/>
          <p:cNvSpPr>
            <a:spLocks/>
          </p:cNvSpPr>
          <p:nvPr/>
        </p:nvSpPr>
        <p:spPr bwMode="auto">
          <a:xfrm>
            <a:off x="2829842" y="4765600"/>
            <a:ext cx="2041525" cy="231775"/>
          </a:xfrm>
          <a:custGeom>
            <a:avLst/>
            <a:gdLst>
              <a:gd name="T0" fmla="*/ 0 w 1270"/>
              <a:gd name="T1" fmla="*/ 136 h 136"/>
              <a:gd name="T2" fmla="*/ 907 w 1270"/>
              <a:gd name="T3" fmla="*/ 0 h 136"/>
              <a:gd name="T4" fmla="*/ 1270 w 1270"/>
              <a:gd name="T5" fmla="*/ 136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70" h="136">
                <a:moveTo>
                  <a:pt x="0" y="136"/>
                </a:moveTo>
                <a:cubicBezTo>
                  <a:pt x="347" y="68"/>
                  <a:pt x="695" y="0"/>
                  <a:pt x="907" y="0"/>
                </a:cubicBezTo>
                <a:cubicBezTo>
                  <a:pt x="1119" y="0"/>
                  <a:pt x="1210" y="113"/>
                  <a:pt x="1270" y="136"/>
                </a:cubicBezTo>
              </a:path>
            </a:pathLst>
          </a:custGeom>
          <a:noFill/>
          <a:ln w="9525">
            <a:solidFill>
              <a:srgbClr val="F6190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2" name="Freeform 146"/>
          <p:cNvSpPr>
            <a:spLocks/>
          </p:cNvSpPr>
          <p:nvPr/>
        </p:nvSpPr>
        <p:spPr bwMode="auto">
          <a:xfrm>
            <a:off x="2829842" y="5325988"/>
            <a:ext cx="2041525" cy="231775"/>
          </a:xfrm>
          <a:custGeom>
            <a:avLst/>
            <a:gdLst>
              <a:gd name="T0" fmla="*/ 0 w 1270"/>
              <a:gd name="T1" fmla="*/ 136 h 136"/>
              <a:gd name="T2" fmla="*/ 907 w 1270"/>
              <a:gd name="T3" fmla="*/ 0 h 136"/>
              <a:gd name="T4" fmla="*/ 1270 w 1270"/>
              <a:gd name="T5" fmla="*/ 136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70" h="136">
                <a:moveTo>
                  <a:pt x="0" y="136"/>
                </a:moveTo>
                <a:cubicBezTo>
                  <a:pt x="347" y="68"/>
                  <a:pt x="695" y="0"/>
                  <a:pt x="907" y="0"/>
                </a:cubicBezTo>
                <a:cubicBezTo>
                  <a:pt x="1119" y="0"/>
                  <a:pt x="1210" y="113"/>
                  <a:pt x="1270" y="136"/>
                </a:cubicBezTo>
              </a:path>
            </a:pathLst>
          </a:custGeom>
          <a:noFill/>
          <a:ln w="9525">
            <a:solidFill>
              <a:srgbClr val="F6190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" name="Freeform 147"/>
          <p:cNvSpPr>
            <a:spLocks/>
          </p:cNvSpPr>
          <p:nvPr/>
        </p:nvSpPr>
        <p:spPr bwMode="auto">
          <a:xfrm>
            <a:off x="2326605" y="5325988"/>
            <a:ext cx="2041525" cy="231775"/>
          </a:xfrm>
          <a:custGeom>
            <a:avLst/>
            <a:gdLst>
              <a:gd name="T0" fmla="*/ 0 w 1270"/>
              <a:gd name="T1" fmla="*/ 136 h 136"/>
              <a:gd name="T2" fmla="*/ 907 w 1270"/>
              <a:gd name="T3" fmla="*/ 0 h 136"/>
              <a:gd name="T4" fmla="*/ 1270 w 1270"/>
              <a:gd name="T5" fmla="*/ 136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70" h="136">
                <a:moveTo>
                  <a:pt x="0" y="136"/>
                </a:moveTo>
                <a:cubicBezTo>
                  <a:pt x="347" y="68"/>
                  <a:pt x="695" y="0"/>
                  <a:pt x="907" y="0"/>
                </a:cubicBezTo>
                <a:cubicBezTo>
                  <a:pt x="1119" y="0"/>
                  <a:pt x="1210" y="113"/>
                  <a:pt x="1270" y="136"/>
                </a:cubicBezTo>
              </a:path>
            </a:pathLst>
          </a:custGeom>
          <a:noFill/>
          <a:ln w="9525">
            <a:solidFill>
              <a:srgbClr val="F6190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4" name="Oval 148"/>
          <p:cNvSpPr>
            <a:spLocks noChangeArrowheads="1"/>
          </p:cNvSpPr>
          <p:nvPr/>
        </p:nvSpPr>
        <p:spPr bwMode="auto">
          <a:xfrm>
            <a:off x="4461792" y="5105325"/>
            <a:ext cx="71438" cy="71438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5" name="Oval 149"/>
          <p:cNvSpPr>
            <a:spLocks noChangeArrowheads="1"/>
          </p:cNvSpPr>
          <p:nvPr/>
        </p:nvSpPr>
        <p:spPr bwMode="auto">
          <a:xfrm>
            <a:off x="4822155" y="4957688"/>
            <a:ext cx="71437" cy="71437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6" name="Oval 150"/>
          <p:cNvSpPr>
            <a:spLocks noChangeArrowheads="1"/>
          </p:cNvSpPr>
          <p:nvPr/>
        </p:nvSpPr>
        <p:spPr bwMode="auto">
          <a:xfrm>
            <a:off x="4825330" y="5532363"/>
            <a:ext cx="71437" cy="71437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7" name="Oval 151"/>
          <p:cNvSpPr>
            <a:spLocks noChangeArrowheads="1"/>
          </p:cNvSpPr>
          <p:nvPr/>
        </p:nvSpPr>
        <p:spPr bwMode="auto">
          <a:xfrm>
            <a:off x="4322092" y="5540300"/>
            <a:ext cx="71438" cy="71438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8" name="Oval 152"/>
          <p:cNvSpPr>
            <a:spLocks noChangeArrowheads="1"/>
          </p:cNvSpPr>
          <p:nvPr/>
        </p:nvSpPr>
        <p:spPr bwMode="auto">
          <a:xfrm>
            <a:off x="5977855" y="4744963"/>
            <a:ext cx="71437" cy="71437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9" name="Oval 153"/>
          <p:cNvSpPr>
            <a:spLocks noChangeArrowheads="1"/>
          </p:cNvSpPr>
          <p:nvPr/>
        </p:nvSpPr>
        <p:spPr bwMode="auto">
          <a:xfrm>
            <a:off x="6828755" y="4960863"/>
            <a:ext cx="71437" cy="71437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0" name="Oval 154"/>
          <p:cNvSpPr>
            <a:spLocks noChangeArrowheads="1"/>
          </p:cNvSpPr>
          <p:nvPr/>
        </p:nvSpPr>
        <p:spPr bwMode="auto">
          <a:xfrm>
            <a:off x="6482680" y="5105325"/>
            <a:ext cx="71437" cy="71438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1" name="Oval 155"/>
          <p:cNvSpPr>
            <a:spLocks noChangeArrowheads="1"/>
          </p:cNvSpPr>
          <p:nvPr/>
        </p:nvSpPr>
        <p:spPr bwMode="auto">
          <a:xfrm>
            <a:off x="6838280" y="5532363"/>
            <a:ext cx="71437" cy="71437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2" name="Oval 156"/>
          <p:cNvSpPr>
            <a:spLocks noChangeArrowheads="1"/>
          </p:cNvSpPr>
          <p:nvPr/>
        </p:nvSpPr>
        <p:spPr bwMode="auto">
          <a:xfrm>
            <a:off x="6338217" y="5537125"/>
            <a:ext cx="71438" cy="71438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094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" grpId="0"/>
      <p:bldP spid="121" grpId="0"/>
      <p:bldP spid="122" grpId="0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8" grpId="1" animBg="1"/>
      <p:bldP spid="129" grpId="0" animBg="1"/>
      <p:bldP spid="130" grpId="0" animBg="1"/>
      <p:bldP spid="130" grpId="1" animBg="1"/>
      <p:bldP spid="131" grpId="0" animBg="1"/>
      <p:bldP spid="131" grpId="1" animBg="1"/>
      <p:bldP spid="132" grpId="0" animBg="1"/>
      <p:bldP spid="132" grpId="1" animBg="1"/>
      <p:bldP spid="133" grpId="0" animBg="1"/>
      <p:bldP spid="133" grpId="1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75"/>
            <a:ext cx="7992566" cy="777875"/>
          </a:xfrm>
        </p:spPr>
        <p:txBody>
          <a:bodyPr/>
          <a:lstStyle/>
          <a:p>
            <a:r>
              <a:rPr lang="en-GB" dirty="0" smtClean="0"/>
              <a:t>SIDD: Solving the Decision Problem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r>
              <a:rPr lang="en-GB" dirty="0" smtClean="0"/>
              <a:t>In period T-1:</a:t>
            </a:r>
          </a:p>
          <a:p>
            <a:pPr lvl="1"/>
            <a:r>
              <a:rPr lang="en-GB" dirty="0" smtClean="0"/>
              <a:t>Two alternative approaches to solution: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GB" dirty="0" smtClean="0"/>
              <a:t>for any internal solution, the Euler condition must be satisfied:</a:t>
            </a:r>
          </a:p>
          <a:p>
            <a:pPr marL="1371600" lvl="2" indent="-457200">
              <a:buFont typeface="+mj-lt"/>
              <a:buAutoNum type="arabicPeriod"/>
            </a:pPr>
            <a:endParaRPr lang="en-GB" dirty="0"/>
          </a:p>
          <a:p>
            <a:pPr marL="1371600" lvl="2" indent="-457200">
              <a:buFont typeface="+mj-lt"/>
              <a:buAutoNum type="arabicPeriod"/>
            </a:pPr>
            <a:endParaRPr lang="en-GB" dirty="0" smtClean="0"/>
          </a:p>
          <a:p>
            <a:pPr marL="1371600" lvl="2" indent="-457200">
              <a:buFont typeface="+mj-lt"/>
              <a:buAutoNum type="arabicPeriod"/>
            </a:pPr>
            <a:endParaRPr lang="en-GB" dirty="0"/>
          </a:p>
          <a:p>
            <a:pPr marL="1371600" lvl="2" indent="-457200">
              <a:buFont typeface="+mj-lt"/>
              <a:buAutoNum type="arabicPeriod"/>
            </a:pPr>
            <a:r>
              <a:rPr lang="en-GB" dirty="0" smtClean="0"/>
              <a:t>at the solution, expected lifetime utility must be maximised:</a:t>
            </a:r>
          </a:p>
          <a:p>
            <a:pPr lvl="2"/>
            <a:endParaRPr lang="en-GB" dirty="0" smtClean="0"/>
          </a:p>
          <a:p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1327480"/>
              </p:ext>
            </p:extLst>
          </p:nvPr>
        </p:nvGraphicFramePr>
        <p:xfrm>
          <a:off x="1920354" y="3003922"/>
          <a:ext cx="3587750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0" name="Equation" r:id="rId3" imgW="1612800" imgH="482400" progId="Equation.3">
                  <p:embed/>
                </p:oleObj>
              </mc:Choice>
              <mc:Fallback>
                <p:oleObj name="Equation" r:id="rId3" imgW="1612800" imgH="482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354" y="3003922"/>
                        <a:ext cx="3587750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4465519"/>
              </p:ext>
            </p:extLst>
          </p:nvPr>
        </p:nvGraphicFramePr>
        <p:xfrm>
          <a:off x="1929681" y="5155977"/>
          <a:ext cx="4154487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1" name="Equation" r:id="rId5" imgW="1866600" imgH="291960" progId="Equation.3">
                  <p:embed/>
                </p:oleObj>
              </mc:Choice>
              <mc:Fallback>
                <p:oleObj name="Equation" r:id="rId5" imgW="1866600" imgH="2919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9681" y="5155977"/>
                        <a:ext cx="4154487" cy="649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478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PowerPoint">
  <a:themeElements>
    <a:clrScheme name="MIPowerPoi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I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IPowerPoi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PowerPoi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PowerPoi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PowerPoi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PowerPoi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PowerPoi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PowerPoi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PowerPoi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PowerPoi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PowerPoi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PowerPoi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PowerPoi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610</Words>
  <Application>Microsoft Office PowerPoint</Application>
  <PresentationFormat>On-screen Show (4:3)</PresentationFormat>
  <Paragraphs>141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MIPowerPoint</vt:lpstr>
      <vt:lpstr>Equation</vt:lpstr>
      <vt:lpstr>Microsoft Equation 3.0</vt:lpstr>
      <vt:lpstr>Analysing Behavioural Responses to Policy Change in Dynamic Decision Environments</vt:lpstr>
      <vt:lpstr>Outline</vt:lpstr>
      <vt:lpstr>Analyses of Policy</vt:lpstr>
      <vt:lpstr>SIDD: a Household Life-cycle Model</vt:lpstr>
      <vt:lpstr>SIDD: Outline</vt:lpstr>
      <vt:lpstr>SIDD: Outline</vt:lpstr>
      <vt:lpstr>SIDD: Solving the Decision Problem</vt:lpstr>
      <vt:lpstr>SIDD: Solving the Decision Problem</vt:lpstr>
      <vt:lpstr>SIDD: Solving the Decision Problem</vt:lpstr>
      <vt:lpstr>SIDD: Solving the Decision Problem</vt:lpstr>
      <vt:lpstr>SIDD: Solving the Decision Problem</vt:lpstr>
      <vt:lpstr>Advantages and Disadvantages</vt:lpstr>
      <vt:lpstr>SIDD: Using the Model</vt:lpstr>
      <vt:lpstr>On-going Analyses</vt:lpstr>
      <vt:lpstr>Directions for the Future</vt:lpstr>
    </vt:vector>
  </TitlesOfParts>
  <Company>MIAESR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Rachel Derham</dc:creator>
  <cp:lastModifiedBy>Justin van de Ven</cp:lastModifiedBy>
  <cp:revision>16</cp:revision>
  <dcterms:created xsi:type="dcterms:W3CDTF">2009-07-15T05:25:41Z</dcterms:created>
  <dcterms:modified xsi:type="dcterms:W3CDTF">2012-03-05T22:19:48Z</dcterms:modified>
</cp:coreProperties>
</file>