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3" r:id="rId7"/>
    <p:sldId id="274" r:id="rId8"/>
    <p:sldId id="275" r:id="rId9"/>
    <p:sldId id="276" r:id="rId10"/>
    <p:sldId id="27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1D9EB-71B2-4D15-9185-171A7360E6C9}" type="datetimeFigureOut">
              <a:rPr lang="en-AU" smtClean="0"/>
              <a:t>13/01/2017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0685F-ACBC-4E72-8297-F8A032A4C34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30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38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4346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(Andy) Haldane admits crisis in economic forecasting.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91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(Andy) Haldane admits crisis in economic forecasting.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8249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(Andy) Haldane admits crisis in economic forecasting.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8321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551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541" y="4169526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F3F3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DC01-003A-4F0E-B275-DEB19C576655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69430" y="1822454"/>
            <a:ext cx="12526531" cy="2834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2604" y="3829054"/>
            <a:ext cx="12529705" cy="2834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0916" y="5758721"/>
            <a:ext cx="664275" cy="664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211E-A958-4828-B6EC-5C4731291423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198E8EB-519A-4F2C-A761-5B7A3D2E01DE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45920"/>
            <a:ext cx="9784080" cy="4581236"/>
          </a:xfrm>
        </p:spPr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6B79A7-C2A2-4FAA-8F3E-61C118243D0B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40916" y="5756188"/>
            <a:ext cx="664275" cy="6641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1630680"/>
            <a:ext cx="4754880" cy="458723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1630680"/>
            <a:ext cx="4754880" cy="458723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1BD8-E8E1-489B-AAFF-D8D5BEEB1037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675228"/>
            <a:ext cx="4754880" cy="636430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316480"/>
            <a:ext cx="4754880" cy="390624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675228"/>
            <a:ext cx="4754880" cy="636430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316478"/>
            <a:ext cx="4754880" cy="390624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16E-E5E9-4EDE-A0ED-819F58026DFB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B4B7-E2B3-4C12-BB86-2A2053C1D932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766B-B0F5-4F84-A731-828F63E2246E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1691640"/>
            <a:ext cx="6126480" cy="45432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1675565"/>
            <a:ext cx="3200400" cy="390424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6FBE-CAED-4144-87B6-9868280D75CF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1562100"/>
            <a:ext cx="6126480" cy="4581314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1584290"/>
            <a:ext cx="3200400" cy="399533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5D-AB54-477D-8574-A1D4E92502E4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9059"/>
            <a:ext cx="12188952" cy="13879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20980"/>
            <a:ext cx="9784080" cy="972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1539241"/>
            <a:ext cx="9784080" cy="4706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rgbClr val="6464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0DD3F71-205B-4A94-9325-76F1A550EF03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33702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646464"/>
                </a:solidFill>
              </a:defRPr>
            </a:lvl1pPr>
          </a:lstStyle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8142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rgbClr val="646464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86999" y="5553787"/>
            <a:ext cx="664275" cy="664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66543" y="1166763"/>
            <a:ext cx="12529705" cy="2834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8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6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4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2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dynamic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LINDA and </a:t>
            </a:r>
            <a:r>
              <a:rPr lang="en-GB" dirty="0" err="1"/>
              <a:t>sidd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Structural dynamic microsimulation modelling at the National Institute</a:t>
            </a:r>
          </a:p>
          <a:p>
            <a:endParaRPr lang="en-GB" dirty="0"/>
          </a:p>
          <a:p>
            <a:r>
              <a:rPr lang="en-GB" dirty="0"/>
              <a:t>Justin van de Ven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13/01/2017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727186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5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dirty="0" err="1"/>
              <a:t>sidd</a:t>
            </a:r>
            <a:r>
              <a:rPr lang="en-GB" dirty="0"/>
              <a:t> good for?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45920"/>
            <a:ext cx="9784080" cy="458123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Model is ideal for exploring the implications of policy counterfactuals where behavioural responses are considered important</a:t>
            </a:r>
          </a:p>
          <a:p>
            <a:pPr lvl="1"/>
            <a:r>
              <a:rPr lang="en-GB" dirty="0"/>
              <a:t>where policy is explicitly designed to influence behaviour</a:t>
            </a:r>
          </a:p>
          <a:p>
            <a:pPr lvl="1"/>
            <a:r>
              <a:rPr lang="en-GB" dirty="0"/>
              <a:t>increasingly important as the time horizon is lengthened</a:t>
            </a:r>
          </a:p>
          <a:p>
            <a:pPr lvl="2"/>
            <a:r>
              <a:rPr lang="en-GB" dirty="0"/>
              <a:t>Past work focuses predominantly on pension policy: </a:t>
            </a:r>
            <a:r>
              <a:rPr lang="nl-NL" dirty="0"/>
              <a:t>Armstrong &amp; van de Ven (2016), van de Ven (2013), Sefton &amp; van de Ven (2009), and Sefton et al. (2008)</a:t>
            </a:r>
          </a:p>
          <a:p>
            <a:pPr lvl="2"/>
            <a:r>
              <a:rPr lang="en-GB" dirty="0"/>
              <a:t>JRF (2016) used LINDA to price reforms designed to reduce poverty</a:t>
            </a:r>
          </a:p>
          <a:p>
            <a:r>
              <a:rPr lang="en-GB" dirty="0"/>
              <a:t>Model is also useful for considering the empirical support for alternative behavioural assumptions </a:t>
            </a:r>
          </a:p>
          <a:p>
            <a:pPr lvl="2"/>
            <a:r>
              <a:rPr lang="nl-NL" dirty="0"/>
              <a:t>van de Ven (2016b) for detailed discussion, and van de ven &amp; Weale (2010)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08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53539"/>
            <a:ext cx="9784080" cy="4573617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Developmental focus</a:t>
            </a:r>
          </a:p>
          <a:p>
            <a:pPr lvl="1"/>
            <a:r>
              <a:rPr lang="en-GB" dirty="0"/>
              <a:t>Expand model states to include: </a:t>
            </a:r>
          </a:p>
          <a:p>
            <a:pPr lvl="2"/>
            <a:r>
              <a:rPr lang="en-GB" dirty="0"/>
              <a:t>gender (moderately challenging)</a:t>
            </a:r>
          </a:p>
          <a:p>
            <a:pPr lvl="2"/>
            <a:r>
              <a:rPr lang="en-GB" dirty="0"/>
              <a:t>housing (very challenging)</a:t>
            </a:r>
          </a:p>
          <a:p>
            <a:pPr lvl="1"/>
            <a:r>
              <a:rPr lang="en-GB" dirty="0"/>
              <a:t>Macro-economic endogeneity</a:t>
            </a:r>
          </a:p>
          <a:p>
            <a:pPr lvl="1"/>
            <a:r>
              <a:rPr lang="en-GB" dirty="0"/>
              <a:t>Improve cloud computing integration</a:t>
            </a:r>
            <a:endParaRPr lang="en-AU" dirty="0"/>
          </a:p>
          <a:p>
            <a:r>
              <a:rPr lang="en-GB" dirty="0"/>
              <a:t>Academic focus</a:t>
            </a:r>
          </a:p>
          <a:p>
            <a:pPr lvl="1"/>
            <a:r>
              <a:rPr lang="en-GB" dirty="0"/>
              <a:t>Parameterisation</a:t>
            </a:r>
          </a:p>
          <a:p>
            <a:pPr lvl="1"/>
            <a:r>
              <a:rPr lang="en-GB" dirty="0"/>
              <a:t>Policy counterfactuals</a:t>
            </a:r>
          </a:p>
          <a:p>
            <a:r>
              <a:rPr lang="en-GB" dirty="0"/>
              <a:t>Expand user-base</a:t>
            </a:r>
          </a:p>
          <a:p>
            <a:pPr lvl="1"/>
            <a:r>
              <a:rPr lang="en-GB" dirty="0"/>
              <a:t>A fundamental objective, both for philosophical reasons, and because of the substantive economies of scale that exist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2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What are SIDD and LINDA?</a:t>
            </a:r>
          </a:p>
          <a:p>
            <a:r>
              <a:rPr lang="en-GB" dirty="0"/>
              <a:t>Details of the modelling approach</a:t>
            </a:r>
          </a:p>
          <a:p>
            <a:r>
              <a:rPr lang="en-GB" dirty="0"/>
              <a:t>What is the model good for?</a:t>
            </a:r>
          </a:p>
          <a:p>
            <a:r>
              <a:rPr lang="en-GB" dirty="0"/>
              <a:t>Next steps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5928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8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SIDD and </a:t>
            </a:r>
            <a:r>
              <a:rPr lang="en-GB" dirty="0" err="1"/>
              <a:t>linda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8" y="1638301"/>
            <a:ext cx="10196009" cy="458885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SIDD – </a:t>
            </a:r>
            <a:r>
              <a:rPr lang="en-GB" dirty="0"/>
              <a:t>Simulator of Individual Dynamic Decisions</a:t>
            </a:r>
          </a:p>
          <a:p>
            <a:pPr lvl="1"/>
            <a:r>
              <a:rPr lang="en-GB" dirty="0"/>
              <a:t>A framework for structural dynamic microsimulation modelling</a:t>
            </a:r>
          </a:p>
          <a:p>
            <a:pPr lvl="2"/>
            <a:r>
              <a:rPr lang="en-GB" dirty="0"/>
              <a:t>Modelling: 	Stylised analytical description of reality</a:t>
            </a:r>
          </a:p>
          <a:p>
            <a:pPr lvl="2"/>
            <a:r>
              <a:rPr lang="en-GB" dirty="0"/>
              <a:t>Microsimulation: 	Projecting the circumstances of individual adults</a:t>
            </a:r>
          </a:p>
          <a:p>
            <a:pPr lvl="2"/>
            <a:r>
              <a:rPr lang="en-GB" dirty="0"/>
              <a:t>Dynamic: 		Projecting adults through time</a:t>
            </a:r>
          </a:p>
          <a:p>
            <a:pPr lvl="2"/>
            <a:r>
              <a:rPr lang="en-GB" dirty="0"/>
              <a:t>Structural: 	Labour and savings decisions based on lifecycle framework</a:t>
            </a:r>
          </a:p>
          <a:p>
            <a:pPr lvl="3"/>
            <a:r>
              <a:rPr lang="en-GB" dirty="0"/>
              <a:t>Employs Dynamic Programming methods</a:t>
            </a:r>
          </a:p>
          <a:p>
            <a:pPr lvl="2"/>
            <a:r>
              <a:rPr lang="en-GB" dirty="0"/>
              <a:t>Framework:	Designed to facilitate adaptation to alternative contexts</a:t>
            </a:r>
          </a:p>
          <a:p>
            <a:r>
              <a:rPr lang="en-GB" dirty="0"/>
              <a:t>LINDA – </a:t>
            </a:r>
            <a:r>
              <a:rPr lang="en-GB" dirty="0" err="1"/>
              <a:t>Liftime</a:t>
            </a:r>
            <a:r>
              <a:rPr lang="en-GB" dirty="0"/>
              <a:t> </a:t>
            </a:r>
            <a:r>
              <a:rPr lang="en-GB" dirty="0" err="1"/>
              <a:t>INcome</a:t>
            </a:r>
            <a:r>
              <a:rPr lang="en-GB" dirty="0"/>
              <a:t> Distributional Analysis model</a:t>
            </a:r>
          </a:p>
          <a:p>
            <a:pPr lvl="1"/>
            <a:r>
              <a:rPr lang="en-GB" dirty="0"/>
              <a:t>The UK parameterisation of SIDD</a:t>
            </a:r>
          </a:p>
          <a:p>
            <a:pPr lvl="1"/>
            <a:r>
              <a:rPr lang="en-GB" dirty="0"/>
              <a:t>SIDD has also been set</a:t>
            </a:r>
            <a:r>
              <a:rPr lang="en-AU" dirty="0"/>
              <a:t>-up for o</a:t>
            </a:r>
            <a:r>
              <a:rPr lang="en-GB" dirty="0" err="1"/>
              <a:t>ther</a:t>
            </a:r>
            <a:r>
              <a:rPr lang="en-GB" dirty="0"/>
              <a:t> countries:</a:t>
            </a:r>
          </a:p>
          <a:p>
            <a:pPr lvl="2"/>
            <a:r>
              <a:rPr lang="en-GB" dirty="0"/>
              <a:t>PENSIM for Ireland</a:t>
            </a:r>
            <a:endParaRPr lang="en-AU" dirty="0"/>
          </a:p>
          <a:p>
            <a:pPr lvl="2"/>
            <a:r>
              <a:rPr lang="en-AU" dirty="0"/>
              <a:t>ITALISSIMO for Italy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6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details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235" y="1563233"/>
            <a:ext cx="9946764" cy="450200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Model generates panel data for a simulated population</a:t>
            </a:r>
          </a:p>
          <a:p>
            <a:r>
              <a:rPr lang="en-GB" dirty="0"/>
              <a:t>Reference cross-section projected forward and backward through time</a:t>
            </a:r>
          </a:p>
          <a:p>
            <a:pPr lvl="1"/>
            <a:r>
              <a:rPr lang="en-GB" dirty="0"/>
              <a:t>Necessary to build up picture of lifetime circumstances</a:t>
            </a:r>
          </a:p>
          <a:p>
            <a:r>
              <a:rPr lang="en-GB" dirty="0"/>
              <a:t>Evolving cross-section projected forward through time</a:t>
            </a:r>
          </a:p>
          <a:p>
            <a:pPr lvl="1"/>
            <a:r>
              <a:rPr lang="en-GB" dirty="0"/>
              <a:t>Necessary to consider implications for nationally representative statistics, including relative poverty, and the government budget</a:t>
            </a:r>
          </a:p>
          <a:p>
            <a:r>
              <a:rPr lang="en-GB" dirty="0"/>
              <a:t>Model is freely available for download from </a:t>
            </a:r>
            <a:r>
              <a:rPr lang="en-GB" dirty="0">
                <a:hlinkClick r:id="rId3"/>
              </a:rPr>
              <a:t>www.simdynamics.org</a:t>
            </a:r>
            <a:r>
              <a:rPr lang="en-GB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Model details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744979"/>
            <a:ext cx="9784080" cy="4482177"/>
          </a:xfrm>
        </p:spPr>
        <p:txBody>
          <a:bodyPr/>
          <a:lstStyle/>
          <a:p>
            <a:r>
              <a:rPr lang="en-GB" dirty="0"/>
              <a:t>Accommodated characteristics:</a:t>
            </a:r>
            <a:endParaRPr lang="en-AU" dirty="0"/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year of birth*	- age*	-relationship status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children	- student status	- education level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health status	- carer status	- migration status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employment sector	- labour income (x2)	- ISA investments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business assets	- pens scheme	- pension wealth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BSP*	- S2P	- other wealth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/>
              <a:t>retirement*	- time of death		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87780" y="6065520"/>
            <a:ext cx="4001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F3F3F"/>
                </a:solidFill>
              </a:rPr>
              <a:t>* denotes non-stochastic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75427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details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Model designed for use by non-specialists</a:t>
            </a:r>
          </a:p>
          <a:p>
            <a:r>
              <a:rPr lang="en-GB" dirty="0"/>
              <a:t>Model parameters altered through Excel </a:t>
            </a:r>
          </a:p>
          <a:p>
            <a:pPr lvl="1"/>
            <a:r>
              <a:rPr lang="en-GB" dirty="0"/>
              <a:t>Excel front-end provided for LINDA</a:t>
            </a:r>
          </a:p>
          <a:p>
            <a:r>
              <a:rPr lang="en-GB" dirty="0"/>
              <a:t>Computations conducted using a stand-alone executable</a:t>
            </a:r>
          </a:p>
          <a:p>
            <a:pPr lvl="1"/>
            <a:r>
              <a:rPr lang="en-GB" dirty="0"/>
              <a:t>Programmed in Fortran</a:t>
            </a:r>
          </a:p>
          <a:p>
            <a:r>
              <a:rPr lang="en-GB" dirty="0"/>
              <a:t>Outputs:</a:t>
            </a:r>
          </a:p>
          <a:p>
            <a:pPr lvl="1"/>
            <a:r>
              <a:rPr lang="en-GB" dirty="0"/>
              <a:t>Panel data for simulated population output</a:t>
            </a:r>
          </a:p>
          <a:p>
            <a:pPr lvl="1"/>
            <a:r>
              <a:rPr lang="en-GB" dirty="0"/>
              <a:t>Selected summary statistics reported in Excel files</a:t>
            </a:r>
          </a:p>
          <a:p>
            <a:r>
              <a:rPr lang="en-GB" dirty="0"/>
              <a:t>Development supported by a wide array of funders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6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dirty="0" err="1"/>
              <a:t>sidd</a:t>
            </a:r>
            <a:r>
              <a:rPr lang="en-GB" dirty="0"/>
              <a:t> good for?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BANK OF ENGLAND’S HALDANE ADMITS CRISIS IN ECONOMIC FORECASTS</a:t>
            </a:r>
          </a:p>
          <a:p>
            <a:pPr lvl="1"/>
            <a:r>
              <a:rPr lang="en-GB" dirty="0"/>
              <a:t>“It’s a fair cop to say the profession is to some degree in crisis.”</a:t>
            </a:r>
          </a:p>
          <a:p>
            <a:r>
              <a:rPr lang="en-GB" dirty="0"/>
              <a:t>Article </a:t>
            </a:r>
            <a:r>
              <a:rPr lang="en-GB"/>
              <a:t>noted Andy </a:t>
            </a:r>
            <a:r>
              <a:rPr lang="en-GB" dirty="0"/>
              <a:t>Haldane’s:</a:t>
            </a:r>
          </a:p>
          <a:p>
            <a:pPr lvl="1"/>
            <a:r>
              <a:rPr lang="en-GB" dirty="0"/>
              <a:t>recognition of the problems inherent in placing too much reliance on large models of the economy which assume people always behave rationally</a:t>
            </a:r>
          </a:p>
          <a:p>
            <a:pPr lvl="1"/>
            <a:r>
              <a:rPr lang="en-GB" dirty="0"/>
              <a:t>preference to move away from “narrow and fragile” models to a broader analysis which encompasses insights from other disciplines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55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dirty="0" err="1"/>
              <a:t>sidd</a:t>
            </a:r>
            <a:r>
              <a:rPr lang="en-GB" dirty="0"/>
              <a:t> good for?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Model is </a:t>
            </a:r>
            <a:r>
              <a:rPr lang="en-GB" dirty="0">
                <a:solidFill>
                  <a:srgbClr val="FF0000"/>
                </a:solidFill>
              </a:rPr>
              <a:t>not </a:t>
            </a:r>
            <a:r>
              <a:rPr lang="en-GB" dirty="0"/>
              <a:t>an appropriate tool for forecasting the future state of the economy</a:t>
            </a:r>
          </a:p>
          <a:p>
            <a:pPr lvl="1"/>
            <a:r>
              <a:rPr lang="en-GB" dirty="0"/>
              <a:t>Model is highly stylised, omitting much of the complexity that is likely to determine the economy’s future trajectory</a:t>
            </a:r>
          </a:p>
          <a:p>
            <a:r>
              <a:rPr lang="en-GB" dirty="0"/>
              <a:t>Can the stylisations be relaxed to obtain a tool that is suitable for forecasting the future state of the economy?</a:t>
            </a:r>
          </a:p>
          <a:p>
            <a:r>
              <a:rPr lang="en-GB" dirty="0"/>
              <a:t>What practical uses can the existing version of the model be put to?</a:t>
            </a:r>
          </a:p>
          <a:p>
            <a:pPr lvl="2"/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36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dirty="0" err="1"/>
              <a:t>sidd</a:t>
            </a:r>
            <a:r>
              <a:rPr lang="en-GB" dirty="0"/>
              <a:t> good for?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Stylisations are made necessary by the numerical burden of the lifecycle framework in context of existing technology</a:t>
            </a:r>
          </a:p>
          <a:p>
            <a:r>
              <a:rPr lang="en-GB" dirty="0"/>
              <a:t>Model can be used to forecast the effects of policy counterfactuals in controlled economic contexts</a:t>
            </a:r>
          </a:p>
          <a:p>
            <a:pPr lvl="2"/>
            <a:r>
              <a:rPr lang="en-GB" dirty="0"/>
              <a:t>Policy counterfactual vs status quo</a:t>
            </a:r>
          </a:p>
          <a:p>
            <a:pPr lvl="2"/>
            <a:r>
              <a:rPr lang="en-GB" dirty="0"/>
              <a:t>Represented characteristics selected to reflect policy focus</a:t>
            </a:r>
          </a:p>
          <a:p>
            <a:pPr lvl="2"/>
            <a:r>
              <a:rPr lang="en-GB" dirty="0"/>
              <a:t>Measure of uncertainty associated with accommodated variation</a:t>
            </a:r>
          </a:p>
          <a:p>
            <a:pPr lvl="2"/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14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2">
      <a:dk1>
        <a:srgbClr val="FFFFFF"/>
      </a:dk1>
      <a:lt1>
        <a:srgbClr val="000140"/>
      </a:lt1>
      <a:dk2>
        <a:srgbClr val="FFFFFF"/>
      </a:dk2>
      <a:lt2>
        <a:srgbClr val="3F3F3F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dynamics.potx" id="{7946986D-F0B6-4091-945E-D5A79518734E}" vid="{8A75B36F-D4BB-4F65-8A2D-4DAA0812CF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755</Words>
  <Application>Microsoft Office PowerPoint</Application>
  <PresentationFormat>Widescreen</PresentationFormat>
  <Paragraphs>129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Corbel</vt:lpstr>
      <vt:lpstr>Open Sans</vt:lpstr>
      <vt:lpstr>Open Sans Light</vt:lpstr>
      <vt:lpstr>Wingdings</vt:lpstr>
      <vt:lpstr>Banded</vt:lpstr>
      <vt:lpstr>LINDA and sidd</vt:lpstr>
      <vt:lpstr>outline</vt:lpstr>
      <vt:lpstr>SIDD and linda</vt:lpstr>
      <vt:lpstr>Model details</vt:lpstr>
      <vt:lpstr>Model details</vt:lpstr>
      <vt:lpstr>Model details</vt:lpstr>
      <vt:lpstr>What is sidd good for?</vt:lpstr>
      <vt:lpstr>What is sidd good for?</vt:lpstr>
      <vt:lpstr>What is sidd good for?</vt:lpstr>
      <vt:lpstr>What is sidd good for?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Justin van de Ven</dc:creator>
  <cp:lastModifiedBy>Justin van de Ven</cp:lastModifiedBy>
  <cp:revision>73</cp:revision>
  <dcterms:created xsi:type="dcterms:W3CDTF">2016-07-21T15:39:49Z</dcterms:created>
  <dcterms:modified xsi:type="dcterms:W3CDTF">2017-01-13T07:27:03Z</dcterms:modified>
</cp:coreProperties>
</file>