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56" r:id="rId2"/>
    <p:sldId id="279" r:id="rId3"/>
    <p:sldId id="280" r:id="rId4"/>
    <p:sldId id="258" r:id="rId5"/>
    <p:sldId id="281" r:id="rId6"/>
    <p:sldId id="282" r:id="rId7"/>
    <p:sldId id="284" r:id="rId8"/>
    <p:sldId id="286" r:id="rId9"/>
    <p:sldId id="295" r:id="rId10"/>
    <p:sldId id="287" r:id="rId11"/>
    <p:sldId id="288" r:id="rId12"/>
    <p:sldId id="291" r:id="rId13"/>
    <p:sldId id="290" r:id="rId14"/>
    <p:sldId id="292" r:id="rId15"/>
    <p:sldId id="293" r:id="rId16"/>
    <p:sldId id="294" r:id="rId17"/>
    <p:sldId id="28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F3F3F"/>
    <a:srgbClr val="6464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480" autoAdjust="0"/>
  </p:normalViewPr>
  <p:slideViewPr>
    <p:cSldViewPr snapToGrid="0">
      <p:cViewPr varScale="1">
        <p:scale>
          <a:sx n="62" d="100"/>
          <a:sy n="62" d="100"/>
        </p:scale>
        <p:origin x="10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1D9EB-71B2-4D15-9185-171A7360E6C9}" type="datetimeFigureOut">
              <a:rPr lang="en-AU" smtClean="0"/>
              <a:t>21/06/2017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B0685F-ACBC-4E72-8297-F8A032A4C34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230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3807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200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086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200 million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9371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Behavioural alternatives have substantive impact on projected effects of change in income tax rates, but little impact on effects of change in benefits values</a:t>
            </a:r>
          </a:p>
          <a:p>
            <a:r>
              <a:rPr lang="en-GB" dirty="0"/>
              <a:t>Highlights the context specific nature of bearing of behaviour, and the value of tailoring the characteristics of the assumed microsimulation model to the subject of interest (and vice versa)</a:t>
            </a:r>
          </a:p>
          <a:p>
            <a:r>
              <a:rPr lang="en-GB" dirty="0"/>
              <a:t>Full explanation of difference between considered policy counterfactuals in the paper.  Focus here on explaining effects of changes in income tax rates.</a:t>
            </a:r>
          </a:p>
          <a:p>
            <a:r>
              <a:rPr lang="en-GB" dirty="0"/>
              <a:t>Standard errors are small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587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Reverse of previous slide in terms of behavioural sensitivity…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3721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Effects generated by differences in projections for income tax revenues – see next slide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2939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2640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67460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51574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Green intermediate to blue and red – importance of wealth accumulation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B0685F-ACBC-4E72-8297-F8A032A4C34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4643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541" y="4169526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3F3F3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DC01-003A-4F0E-B275-DEB19C57665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69430" y="1822454"/>
            <a:ext cx="12526531" cy="28343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72604" y="3829054"/>
            <a:ext cx="12529705" cy="28343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940916" y="5758721"/>
            <a:ext cx="664275" cy="66413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8211E-A958-4828-B6EC-5C473129142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198E8EB-519A-4F2C-A761-5B7A3D2E01DE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45920"/>
            <a:ext cx="9784080" cy="4581236"/>
          </a:xfrm>
        </p:spPr>
        <p:txBody>
          <a:bodyPr/>
          <a:lstStyle>
            <a:lvl3pPr>
              <a:defRPr sz="20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6B79A7-C2A2-4FAA-8F3E-61C118243D0B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40916" y="5756188"/>
            <a:ext cx="664275" cy="66413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1630680"/>
            <a:ext cx="4754880" cy="458723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71BD8-E8E1-489B-AAFF-D8D5BEEB1037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316480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675228"/>
            <a:ext cx="4754880" cy="636430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316478"/>
            <a:ext cx="4754880" cy="3906246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B116E-E5E9-4EDE-A0ED-819F58026DFB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0B4B7-E2B3-4C12-BB86-2A2053C1D932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6766B-B0F5-4F84-A731-828F63E2246E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1691640"/>
            <a:ext cx="6126480" cy="45432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1675565"/>
            <a:ext cx="3200400" cy="390424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16FBE-CAED-4144-87B6-9868280D75CF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1562100"/>
            <a:ext cx="6126480" cy="4581314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1584290"/>
            <a:ext cx="3200400" cy="3995332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6775D-AB54-477D-8574-A1D4E92502E4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9059"/>
            <a:ext cx="12188952" cy="138794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20980"/>
            <a:ext cx="9784080" cy="972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1539241"/>
            <a:ext cx="9784080" cy="47063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rgbClr val="646464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C0DD3F71-205B-4A94-9325-76F1A550EF03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33702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646464"/>
                </a:solidFill>
              </a:defRPr>
            </a:lvl1pPr>
          </a:lstStyle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78142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rgbClr val="646464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986999" y="5553787"/>
            <a:ext cx="664275" cy="6641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166543" y="1166763"/>
            <a:ext cx="12529705" cy="2834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8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6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4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2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rgbClr val="3F3F3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dynamics.org/" TargetMode="Externa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800" dirty="0"/>
              <a:t>the importance of behavioural Endogeneity for policy projections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GB" cap="all" dirty="0"/>
              <a:t>6TH WORLD CONGRESS OF THE INTERNATIONAL MICROSIMULATION ASSOCIATION (IMA 2017)</a:t>
            </a:r>
            <a:endParaRPr lang="en-GB" dirty="0"/>
          </a:p>
          <a:p>
            <a:endParaRPr lang="en-GB" dirty="0"/>
          </a:p>
          <a:p>
            <a:r>
              <a:rPr lang="en-GB" dirty="0"/>
              <a:t>Justin van de Ven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27/04/2017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727186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058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46E9BA-0314-4A0D-89A5-C67C6C3311F1}"/>
              </a:ext>
            </a:extLst>
          </p:cNvPr>
          <p:cNvSpPr txBox="1"/>
          <p:nvPr/>
        </p:nvSpPr>
        <p:spPr>
          <a:xfrm>
            <a:off x="1938993" y="1528073"/>
            <a:ext cx="8063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Extent to which revenue effects of 10% rise in income taxes projected under the non-behavioural scenario overstate the full behavioural scenario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AF2CA48-5D7B-4643-BE24-34F9C2B9CD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9913" y="2443111"/>
            <a:ext cx="4621858" cy="204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730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F45B35-3745-41A9-9816-3B743181401E}"/>
              </a:ext>
            </a:extLst>
          </p:cNvPr>
          <p:cNvSpPr txBox="1"/>
          <p:nvPr/>
        </p:nvSpPr>
        <p:spPr>
          <a:xfrm>
            <a:off x="2121844" y="4706943"/>
            <a:ext cx="7697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Importance of income taxes points toward labour supply as a key explanation for differences in generated budgetary effects between simulations, suggesting that allowing for endogenous employment may go a long way toward adjusting for the difference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4AA415-3EA2-4C38-B0D0-D1BA91F19F68}"/>
              </a:ext>
            </a:extLst>
          </p:cNvPr>
          <p:cNvSpPr txBox="1"/>
          <p:nvPr/>
        </p:nvSpPr>
        <p:spPr>
          <a:xfrm>
            <a:off x="1938993" y="1528073"/>
            <a:ext cx="80636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Extent to which revenue effects of 10% rise in income taxes projected under the non-behavioural scenario overstate the full behavioural scenario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3EB401D-E19B-459A-8CA0-959615D04F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9913" y="2443111"/>
            <a:ext cx="4621858" cy="2040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94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D3399-62F0-460D-9054-A07912EB56B2}"/>
              </a:ext>
            </a:extLst>
          </p:cNvPr>
          <p:cNvSpPr txBox="1"/>
          <p:nvPr/>
        </p:nvSpPr>
        <p:spPr>
          <a:xfrm>
            <a:off x="1799617" y="1528073"/>
            <a:ext cx="8342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Extent to which revenue effects of 10% rise in income taxes projected under the alternative behavioural scenarios overstate the full behavioural scenario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F54A74-1816-4CF2-8F1A-F8E148507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049" y="2442660"/>
            <a:ext cx="4661586" cy="205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3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D3399-62F0-460D-9054-A07912EB56B2}"/>
              </a:ext>
            </a:extLst>
          </p:cNvPr>
          <p:cNvSpPr txBox="1"/>
          <p:nvPr/>
        </p:nvSpPr>
        <p:spPr>
          <a:xfrm>
            <a:off x="1799617" y="1528073"/>
            <a:ext cx="8342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Extent to which revenue effects of 10% rise in income taxes projected under the alternative behavioural scenarios overstate the full behavioural scenario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DEE5B5-C658-4500-8892-40ABA8954CA9}"/>
              </a:ext>
            </a:extLst>
          </p:cNvPr>
          <p:cNvSpPr txBox="1"/>
          <p:nvPr/>
        </p:nvSpPr>
        <p:spPr>
          <a:xfrm>
            <a:off x="2121844" y="4706943"/>
            <a:ext cx="76979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i="1" dirty="0">
                <a:solidFill>
                  <a:srgbClr val="FF0000"/>
                </a:solidFill>
              </a:rPr>
              <a:t>Allowing for labour supply responses to policy counterfactuals does go a long way toward capturing the budgetary response generated under the full-behavioural scenario, but the gap widens as the time horizon is  increased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0F54A74-1816-4CF2-8F1A-F8E1485078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049" y="2442660"/>
            <a:ext cx="4661586" cy="205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60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Behaviour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CD3399-62F0-460D-9054-A07912EB56B2}"/>
              </a:ext>
            </a:extLst>
          </p:cNvPr>
          <p:cNvSpPr txBox="1"/>
          <p:nvPr/>
        </p:nvSpPr>
        <p:spPr>
          <a:xfrm>
            <a:off x="109568" y="1411337"/>
            <a:ext cx="120148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Projected behavioural responses to 10% rise in income tax rates for families with at least one member born 1981 to 1990, by age of cohort member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3A64F7-C135-4105-8E8A-B24EBA5016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3702" y="2839305"/>
            <a:ext cx="5990704" cy="394867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39A9A42-57CF-4E25-964D-82E55723CBF2}"/>
              </a:ext>
            </a:extLst>
          </p:cNvPr>
          <p:cNvSpPr txBox="1"/>
          <p:nvPr/>
        </p:nvSpPr>
        <p:spPr>
          <a:xfrm>
            <a:off x="6133702" y="2343569"/>
            <a:ext cx="5990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Consumption responses (£ per week)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550829-81E4-4658-882C-10290B6086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976" y="2821221"/>
            <a:ext cx="5990704" cy="394867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A48B472-E212-4337-8991-5B926E9C2996}"/>
              </a:ext>
            </a:extLst>
          </p:cNvPr>
          <p:cNvSpPr txBox="1"/>
          <p:nvPr/>
        </p:nvSpPr>
        <p:spPr>
          <a:xfrm>
            <a:off x="49975" y="2343569"/>
            <a:ext cx="59907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Labour responses (hours per adult per week)</a:t>
            </a:r>
          </a:p>
        </p:txBody>
      </p:sp>
    </p:spTree>
    <p:extLst>
      <p:ext uri="{BB962C8B-B14F-4D97-AF65-F5344CB8AC3E}">
        <p14:creationId xmlns:p14="http://schemas.microsoft.com/office/powerpoint/2010/main" val="3257739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79" y="1498060"/>
            <a:ext cx="10914433" cy="505838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Alternative behavioural assumptions can substantively alter projected effects of policy counterfactuals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Results highlight the importance of selecting an analytical tool that is tailored to the subject of interest (and vice versa)</a:t>
            </a:r>
          </a:p>
          <a:p>
            <a:pPr lvl="2">
              <a:lnSpc>
                <a:spcPct val="120000"/>
              </a:lnSpc>
            </a:pPr>
            <a:r>
              <a:rPr lang="en-GB" dirty="0"/>
              <a:t>In terms of the net government budget, considered behavioural alternatives have a more prominent impact when considering a change in income tax rates, than when considering a change in the value of retirement benefits</a:t>
            </a:r>
          </a:p>
          <a:p>
            <a:pPr lvl="2">
              <a:lnSpc>
                <a:spcPct val="120000"/>
              </a:lnSpc>
            </a:pPr>
            <a:r>
              <a:rPr lang="en-GB" dirty="0"/>
              <a:t>In terms of projected measures of household wealth, in contrast the reverse is true.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www.niesr.ac.uk    -    www.simdynamics.org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409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579" y="1498060"/>
            <a:ext cx="10914433" cy="5058383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GB" dirty="0"/>
              <a:t>A share of the over-all influence of behavioural responses to policy change can be approximated by labour supply responses alone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Extent depends upon both the subject and the projected horizon</a:t>
            </a:r>
          </a:p>
          <a:p>
            <a:pPr lvl="2">
              <a:lnSpc>
                <a:spcPct val="120000"/>
              </a:lnSpc>
            </a:pPr>
            <a:r>
              <a:rPr lang="en-GB" dirty="0"/>
              <a:t>The adequacy of labour supply responses considered in isolation tends to deteriorate with the projected time horizon, due to coincident fluctuations in accrued wealth.</a:t>
            </a:r>
          </a:p>
          <a:p>
            <a:pPr lvl="2">
              <a:lnSpc>
                <a:spcPct val="120000"/>
              </a:lnSpc>
            </a:pPr>
            <a:r>
              <a:rPr lang="en-GB" dirty="0"/>
              <a:t>Labour supply responses have limited capacity to capture fluctuations in wealth</a:t>
            </a:r>
          </a:p>
          <a:p>
            <a:pPr>
              <a:lnSpc>
                <a:spcPct val="120000"/>
              </a:lnSpc>
            </a:pPr>
            <a:r>
              <a:rPr lang="en-GB" dirty="0"/>
              <a:t>Best practice should compare projections from alternative analytical approaches to ensure that stylisations associated with a preferred methodology do not drive centrally important results</a:t>
            </a:r>
          </a:p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www.niesr.ac.uk    -    www.simdynamics.org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5808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– BEHAVIOURAL ASSUMPTIONS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217" name="Group 3">
            <a:extLst>
              <a:ext uri="{FF2B5EF4-FFF2-40B4-BE49-F238E27FC236}">
                <a16:creationId xmlns:a16="http://schemas.microsoft.com/office/drawing/2014/main" id="{18E20211-FF21-42AD-9FD2-0AD6302ACC42}"/>
              </a:ext>
            </a:extLst>
          </p:cNvPr>
          <p:cNvGrpSpPr>
            <a:grpSpLocks/>
          </p:cNvGrpSpPr>
          <p:nvPr/>
        </p:nvGrpSpPr>
        <p:grpSpPr bwMode="auto">
          <a:xfrm>
            <a:off x="4454211" y="1528762"/>
            <a:ext cx="2511425" cy="1160463"/>
            <a:chOff x="1390" y="3249"/>
            <a:chExt cx="991" cy="932"/>
          </a:xfrm>
        </p:grpSpPr>
        <p:sp>
          <p:nvSpPr>
            <p:cNvPr id="218" name="Text Box 4">
              <a:extLst>
                <a:ext uri="{FF2B5EF4-FFF2-40B4-BE49-F238E27FC236}">
                  <a16:creationId xmlns:a16="http://schemas.microsoft.com/office/drawing/2014/main" id="{7F64E00E-62CF-4EF1-A88D-7CADFFF3D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54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</a:t>
              </a:r>
              <a:endParaRPr lang="en-US" altLang="en-US" sz="1800"/>
            </a:p>
          </p:txBody>
        </p:sp>
        <p:grpSp>
          <p:nvGrpSpPr>
            <p:cNvPr id="219" name="Group 5">
              <a:extLst>
                <a:ext uri="{FF2B5EF4-FFF2-40B4-BE49-F238E27FC236}">
                  <a16:creationId xmlns:a16="http://schemas.microsoft.com/office/drawing/2014/main" id="{788CAA40-BF39-4BD4-9565-4E53B8C29E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20" name="Group 6">
                <a:extLst>
                  <a:ext uri="{FF2B5EF4-FFF2-40B4-BE49-F238E27FC236}">
                    <a16:creationId xmlns:a16="http://schemas.microsoft.com/office/drawing/2014/main" id="{FB403E47-0223-4491-995F-6D032535D6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224" name="Line 7">
                  <a:extLst>
                    <a:ext uri="{FF2B5EF4-FFF2-40B4-BE49-F238E27FC236}">
                      <a16:creationId xmlns:a16="http://schemas.microsoft.com/office/drawing/2014/main" id="{0CC208B0-C6D6-4D20-B211-843EDD5EA6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" name="Line 8">
                  <a:extLst>
                    <a:ext uri="{FF2B5EF4-FFF2-40B4-BE49-F238E27FC236}">
                      <a16:creationId xmlns:a16="http://schemas.microsoft.com/office/drawing/2014/main" id="{FDE0E063-298C-4D54-ADFF-0304C9429F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6" name="Line 9">
                  <a:extLst>
                    <a:ext uri="{FF2B5EF4-FFF2-40B4-BE49-F238E27FC236}">
                      <a16:creationId xmlns:a16="http://schemas.microsoft.com/office/drawing/2014/main" id="{570A9DA1-588D-44A6-9F03-DA2C5DED91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7" name="Line 10">
                  <a:extLst>
                    <a:ext uri="{FF2B5EF4-FFF2-40B4-BE49-F238E27FC236}">
                      <a16:creationId xmlns:a16="http://schemas.microsoft.com/office/drawing/2014/main" id="{008E6478-B702-433A-9735-B48E7EBB82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8" name="Line 11">
                  <a:extLst>
                    <a:ext uri="{FF2B5EF4-FFF2-40B4-BE49-F238E27FC236}">
                      <a16:creationId xmlns:a16="http://schemas.microsoft.com/office/drawing/2014/main" id="{CD26D03C-1ED1-4233-97E5-3BE0AD74A9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9" name="Line 12">
                  <a:extLst>
                    <a:ext uri="{FF2B5EF4-FFF2-40B4-BE49-F238E27FC236}">
                      <a16:creationId xmlns:a16="http://schemas.microsoft.com/office/drawing/2014/main" id="{0DD8D8FF-80D5-438D-93D5-E556BD4DA6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0" name="Line 13">
                  <a:extLst>
                    <a:ext uri="{FF2B5EF4-FFF2-40B4-BE49-F238E27FC236}">
                      <a16:creationId xmlns:a16="http://schemas.microsoft.com/office/drawing/2014/main" id="{C7069435-5983-41DE-A7AD-78CE22E2AB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1" name="Line 14">
                  <a:extLst>
                    <a:ext uri="{FF2B5EF4-FFF2-40B4-BE49-F238E27FC236}">
                      <a16:creationId xmlns:a16="http://schemas.microsoft.com/office/drawing/2014/main" id="{A88E485A-287A-4C85-BBE5-9963AB404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2" name="Line 15">
                  <a:extLst>
                    <a:ext uri="{FF2B5EF4-FFF2-40B4-BE49-F238E27FC236}">
                      <a16:creationId xmlns:a16="http://schemas.microsoft.com/office/drawing/2014/main" id="{5ADA68A4-8C11-4BFF-8A80-C1A6BBD429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3" name="Line 16">
                  <a:extLst>
                    <a:ext uri="{FF2B5EF4-FFF2-40B4-BE49-F238E27FC236}">
                      <a16:creationId xmlns:a16="http://schemas.microsoft.com/office/drawing/2014/main" id="{4750EFEF-39E3-48CF-B6B5-FDB4357FC6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4" name="Line 17">
                  <a:extLst>
                    <a:ext uri="{FF2B5EF4-FFF2-40B4-BE49-F238E27FC236}">
                      <a16:creationId xmlns:a16="http://schemas.microsoft.com/office/drawing/2014/main" id="{7ECE64B1-A9EA-4EA3-945C-07EE9A29A4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" name="Line 18">
                  <a:extLst>
                    <a:ext uri="{FF2B5EF4-FFF2-40B4-BE49-F238E27FC236}">
                      <a16:creationId xmlns:a16="http://schemas.microsoft.com/office/drawing/2014/main" id="{BD50E3FA-EC74-4ACE-BE3E-32FF2AB8EB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6" name="Line 19">
                  <a:extLst>
                    <a:ext uri="{FF2B5EF4-FFF2-40B4-BE49-F238E27FC236}">
                      <a16:creationId xmlns:a16="http://schemas.microsoft.com/office/drawing/2014/main" id="{D9F00ED0-F8F8-444F-828B-CECA800BAF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7" name="Line 20">
                  <a:extLst>
                    <a:ext uri="{FF2B5EF4-FFF2-40B4-BE49-F238E27FC236}">
                      <a16:creationId xmlns:a16="http://schemas.microsoft.com/office/drawing/2014/main" id="{8E2723F5-6540-4826-A6AD-152741A851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8" name="Line 21">
                  <a:extLst>
                    <a:ext uri="{FF2B5EF4-FFF2-40B4-BE49-F238E27FC236}">
                      <a16:creationId xmlns:a16="http://schemas.microsoft.com/office/drawing/2014/main" id="{A4975D7C-5200-4AE7-833C-E2F6D25FA6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9" name="Line 22">
                  <a:extLst>
                    <a:ext uri="{FF2B5EF4-FFF2-40B4-BE49-F238E27FC236}">
                      <a16:creationId xmlns:a16="http://schemas.microsoft.com/office/drawing/2014/main" id="{DE11FDFD-87A6-4090-9143-5868E85624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" name="Line 23">
                  <a:extLst>
                    <a:ext uri="{FF2B5EF4-FFF2-40B4-BE49-F238E27FC236}">
                      <a16:creationId xmlns:a16="http://schemas.microsoft.com/office/drawing/2014/main" id="{7C02ED61-5AF8-46CD-AECE-FE568BE0B9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1" name="Line 24">
                  <a:extLst>
                    <a:ext uri="{FF2B5EF4-FFF2-40B4-BE49-F238E27FC236}">
                      <a16:creationId xmlns:a16="http://schemas.microsoft.com/office/drawing/2014/main" id="{6415AC40-50E6-4155-B3A4-00A65A0CB9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2" name="Line 25">
                  <a:extLst>
                    <a:ext uri="{FF2B5EF4-FFF2-40B4-BE49-F238E27FC236}">
                      <a16:creationId xmlns:a16="http://schemas.microsoft.com/office/drawing/2014/main" id="{B5B0125D-C098-4F5A-94B1-FD89A4507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3" name="Line 26">
                  <a:extLst>
                    <a:ext uri="{FF2B5EF4-FFF2-40B4-BE49-F238E27FC236}">
                      <a16:creationId xmlns:a16="http://schemas.microsoft.com/office/drawing/2014/main" id="{B9D046F2-A81B-4332-AFC2-252AA2F81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4" name="Line 27">
                  <a:extLst>
                    <a:ext uri="{FF2B5EF4-FFF2-40B4-BE49-F238E27FC236}">
                      <a16:creationId xmlns:a16="http://schemas.microsoft.com/office/drawing/2014/main" id="{1B3B30FF-DB19-4CC0-9F01-49C77AA93D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5" name="Line 28">
                  <a:extLst>
                    <a:ext uri="{FF2B5EF4-FFF2-40B4-BE49-F238E27FC236}">
                      <a16:creationId xmlns:a16="http://schemas.microsoft.com/office/drawing/2014/main" id="{70D9E8BD-E38B-49A8-97B6-47E6F954FA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6" name="Line 29">
                  <a:extLst>
                    <a:ext uri="{FF2B5EF4-FFF2-40B4-BE49-F238E27FC236}">
                      <a16:creationId xmlns:a16="http://schemas.microsoft.com/office/drawing/2014/main" id="{657814AE-1652-43D3-A5CE-FCDB8FAFC4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7" name="Line 30">
                  <a:extLst>
                    <a:ext uri="{FF2B5EF4-FFF2-40B4-BE49-F238E27FC236}">
                      <a16:creationId xmlns:a16="http://schemas.microsoft.com/office/drawing/2014/main" id="{10DEBD45-0FD7-4269-9F3A-5907B280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8" name="Line 31">
                  <a:extLst>
                    <a:ext uri="{FF2B5EF4-FFF2-40B4-BE49-F238E27FC236}">
                      <a16:creationId xmlns:a16="http://schemas.microsoft.com/office/drawing/2014/main" id="{93780BB9-0F63-4D3E-90C8-9E7297661B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9" name="Line 32">
                  <a:extLst>
                    <a:ext uri="{FF2B5EF4-FFF2-40B4-BE49-F238E27FC236}">
                      <a16:creationId xmlns:a16="http://schemas.microsoft.com/office/drawing/2014/main" id="{19F60906-E5D9-459F-8CAB-3513AD3680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0" name="Line 33">
                  <a:extLst>
                    <a:ext uri="{FF2B5EF4-FFF2-40B4-BE49-F238E27FC236}">
                      <a16:creationId xmlns:a16="http://schemas.microsoft.com/office/drawing/2014/main" id="{6CAFA9E9-85B2-4D9B-8E4B-9F0001E8AF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1" name="Line 34">
                  <a:extLst>
                    <a:ext uri="{FF2B5EF4-FFF2-40B4-BE49-F238E27FC236}">
                      <a16:creationId xmlns:a16="http://schemas.microsoft.com/office/drawing/2014/main" id="{1C6FA413-01B0-4402-9C6D-09FAAE5C7E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2" name="Line 35">
                  <a:extLst>
                    <a:ext uri="{FF2B5EF4-FFF2-40B4-BE49-F238E27FC236}">
                      <a16:creationId xmlns:a16="http://schemas.microsoft.com/office/drawing/2014/main" id="{BF3AC594-D5D2-49AC-B496-82D9E9CBFB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3" name="Line 36">
                  <a:extLst>
                    <a:ext uri="{FF2B5EF4-FFF2-40B4-BE49-F238E27FC236}">
                      <a16:creationId xmlns:a16="http://schemas.microsoft.com/office/drawing/2014/main" id="{CF553A87-8CBC-4720-A582-AB32E09BE4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4" name="Line 37">
                  <a:extLst>
                    <a:ext uri="{FF2B5EF4-FFF2-40B4-BE49-F238E27FC236}">
                      <a16:creationId xmlns:a16="http://schemas.microsoft.com/office/drawing/2014/main" id="{292D3210-9DFD-4FC0-9C7F-B3EC2F117B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5" name="Line 38">
                  <a:extLst>
                    <a:ext uri="{FF2B5EF4-FFF2-40B4-BE49-F238E27FC236}">
                      <a16:creationId xmlns:a16="http://schemas.microsoft.com/office/drawing/2014/main" id="{E1CB99B5-7582-46B5-988C-34417F94CF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21" name="Text Box 39">
                <a:extLst>
                  <a:ext uri="{FF2B5EF4-FFF2-40B4-BE49-F238E27FC236}">
                    <a16:creationId xmlns:a16="http://schemas.microsoft.com/office/drawing/2014/main" id="{320CC48E-3AFE-4E12-B70A-F8EE322E8F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</a:t>
                </a:r>
                <a:endParaRPr lang="en-US" altLang="en-US" sz="1800"/>
              </a:p>
            </p:txBody>
          </p:sp>
          <p:sp>
            <p:nvSpPr>
              <p:cNvPr id="222" name="Line 40">
                <a:extLst>
                  <a:ext uri="{FF2B5EF4-FFF2-40B4-BE49-F238E27FC236}">
                    <a16:creationId xmlns:a16="http://schemas.microsoft.com/office/drawing/2014/main" id="{D0493F87-B215-400E-89B1-25E8694CF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3" name="Line 41">
                <a:extLst>
                  <a:ext uri="{FF2B5EF4-FFF2-40B4-BE49-F238E27FC236}">
                    <a16:creationId xmlns:a16="http://schemas.microsoft.com/office/drawing/2014/main" id="{EC1529A2-E9D2-4C36-81DC-D26329666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56" name="Group 42">
            <a:extLst>
              <a:ext uri="{FF2B5EF4-FFF2-40B4-BE49-F238E27FC236}">
                <a16:creationId xmlns:a16="http://schemas.microsoft.com/office/drawing/2014/main" id="{1266ECA7-1B88-430A-8684-5E5AA228279C}"/>
              </a:ext>
            </a:extLst>
          </p:cNvPr>
          <p:cNvGrpSpPr>
            <a:grpSpLocks/>
          </p:cNvGrpSpPr>
          <p:nvPr/>
        </p:nvGrpSpPr>
        <p:grpSpPr bwMode="auto">
          <a:xfrm>
            <a:off x="4446274" y="2816225"/>
            <a:ext cx="2511425" cy="1160462"/>
            <a:chOff x="1390" y="3249"/>
            <a:chExt cx="991" cy="932"/>
          </a:xfrm>
        </p:grpSpPr>
        <p:sp>
          <p:nvSpPr>
            <p:cNvPr id="257" name="Text Box 43">
              <a:extLst>
                <a:ext uri="{FF2B5EF4-FFF2-40B4-BE49-F238E27FC236}">
                  <a16:creationId xmlns:a16="http://schemas.microsoft.com/office/drawing/2014/main" id="{61C7FD1F-F20E-426A-A00A-0265C6B5F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T-1</a:t>
              </a:r>
              <a:endParaRPr lang="en-US" altLang="en-US" sz="1800"/>
            </a:p>
          </p:txBody>
        </p:sp>
        <p:grpSp>
          <p:nvGrpSpPr>
            <p:cNvPr id="258" name="Group 44">
              <a:extLst>
                <a:ext uri="{FF2B5EF4-FFF2-40B4-BE49-F238E27FC236}">
                  <a16:creationId xmlns:a16="http://schemas.microsoft.com/office/drawing/2014/main" id="{CC1101B0-5530-4385-B9BB-319004D39C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59" name="Group 45">
                <a:extLst>
                  <a:ext uri="{FF2B5EF4-FFF2-40B4-BE49-F238E27FC236}">
                    <a16:creationId xmlns:a16="http://schemas.microsoft.com/office/drawing/2014/main" id="{75D0226D-B541-446C-834D-2402C1E777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263" name="Line 46">
                  <a:extLst>
                    <a:ext uri="{FF2B5EF4-FFF2-40B4-BE49-F238E27FC236}">
                      <a16:creationId xmlns:a16="http://schemas.microsoft.com/office/drawing/2014/main" id="{9683B433-30C1-44F2-9685-BC81E7DA3F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4" name="Line 47">
                  <a:extLst>
                    <a:ext uri="{FF2B5EF4-FFF2-40B4-BE49-F238E27FC236}">
                      <a16:creationId xmlns:a16="http://schemas.microsoft.com/office/drawing/2014/main" id="{1B1BE164-1B3F-465D-9572-91236A24C7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5" name="Line 48">
                  <a:extLst>
                    <a:ext uri="{FF2B5EF4-FFF2-40B4-BE49-F238E27FC236}">
                      <a16:creationId xmlns:a16="http://schemas.microsoft.com/office/drawing/2014/main" id="{42FEC604-EED2-45C4-A659-463B259DFA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6" name="Line 49">
                  <a:extLst>
                    <a:ext uri="{FF2B5EF4-FFF2-40B4-BE49-F238E27FC236}">
                      <a16:creationId xmlns:a16="http://schemas.microsoft.com/office/drawing/2014/main" id="{1AACA9E3-508A-484A-B2B7-91C2C1E06A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7" name="Line 50">
                  <a:extLst>
                    <a:ext uri="{FF2B5EF4-FFF2-40B4-BE49-F238E27FC236}">
                      <a16:creationId xmlns:a16="http://schemas.microsoft.com/office/drawing/2014/main" id="{6D8CB590-F964-4A76-9922-6C961E8F57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8" name="Line 51">
                  <a:extLst>
                    <a:ext uri="{FF2B5EF4-FFF2-40B4-BE49-F238E27FC236}">
                      <a16:creationId xmlns:a16="http://schemas.microsoft.com/office/drawing/2014/main" id="{0310C035-7D48-4434-9B9F-8C3C343F5D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9" name="Line 52">
                  <a:extLst>
                    <a:ext uri="{FF2B5EF4-FFF2-40B4-BE49-F238E27FC236}">
                      <a16:creationId xmlns:a16="http://schemas.microsoft.com/office/drawing/2014/main" id="{49E44575-B96C-4E40-AD49-7E8A7C5B63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0" name="Line 53">
                  <a:extLst>
                    <a:ext uri="{FF2B5EF4-FFF2-40B4-BE49-F238E27FC236}">
                      <a16:creationId xmlns:a16="http://schemas.microsoft.com/office/drawing/2014/main" id="{CF83CC88-174B-40C5-839C-0450EE5AEA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1" name="Line 54">
                  <a:extLst>
                    <a:ext uri="{FF2B5EF4-FFF2-40B4-BE49-F238E27FC236}">
                      <a16:creationId xmlns:a16="http://schemas.microsoft.com/office/drawing/2014/main" id="{DF720518-EDD3-4151-99AE-C0D0D93471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2" name="Line 55">
                  <a:extLst>
                    <a:ext uri="{FF2B5EF4-FFF2-40B4-BE49-F238E27FC236}">
                      <a16:creationId xmlns:a16="http://schemas.microsoft.com/office/drawing/2014/main" id="{2A03D901-F938-44D6-BC55-BCD0B4B849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3" name="Line 56">
                  <a:extLst>
                    <a:ext uri="{FF2B5EF4-FFF2-40B4-BE49-F238E27FC236}">
                      <a16:creationId xmlns:a16="http://schemas.microsoft.com/office/drawing/2014/main" id="{0A7026D7-D18A-4B0C-A2F1-2763341176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4" name="Line 57">
                  <a:extLst>
                    <a:ext uri="{FF2B5EF4-FFF2-40B4-BE49-F238E27FC236}">
                      <a16:creationId xmlns:a16="http://schemas.microsoft.com/office/drawing/2014/main" id="{6A809BE4-D7A7-48C2-A620-B66076CB4C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5" name="Line 58">
                  <a:extLst>
                    <a:ext uri="{FF2B5EF4-FFF2-40B4-BE49-F238E27FC236}">
                      <a16:creationId xmlns:a16="http://schemas.microsoft.com/office/drawing/2014/main" id="{03DCC29B-24A2-4D65-B564-5319C797A6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6" name="Line 59">
                  <a:extLst>
                    <a:ext uri="{FF2B5EF4-FFF2-40B4-BE49-F238E27FC236}">
                      <a16:creationId xmlns:a16="http://schemas.microsoft.com/office/drawing/2014/main" id="{6D57672F-C5B0-44CB-9982-C08EE92C75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7" name="Line 60">
                  <a:extLst>
                    <a:ext uri="{FF2B5EF4-FFF2-40B4-BE49-F238E27FC236}">
                      <a16:creationId xmlns:a16="http://schemas.microsoft.com/office/drawing/2014/main" id="{E5EB27AF-554F-4022-8828-0649211796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8" name="Line 61">
                  <a:extLst>
                    <a:ext uri="{FF2B5EF4-FFF2-40B4-BE49-F238E27FC236}">
                      <a16:creationId xmlns:a16="http://schemas.microsoft.com/office/drawing/2014/main" id="{8B68827E-A7B9-4843-8A79-BC8BC7221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9" name="Line 62">
                  <a:extLst>
                    <a:ext uri="{FF2B5EF4-FFF2-40B4-BE49-F238E27FC236}">
                      <a16:creationId xmlns:a16="http://schemas.microsoft.com/office/drawing/2014/main" id="{F9C5100A-039D-4DBA-8DA9-9E0B1C4C79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0" name="Line 63">
                  <a:extLst>
                    <a:ext uri="{FF2B5EF4-FFF2-40B4-BE49-F238E27FC236}">
                      <a16:creationId xmlns:a16="http://schemas.microsoft.com/office/drawing/2014/main" id="{66737176-6414-4928-B8EE-AFF91542D5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1" name="Line 64">
                  <a:extLst>
                    <a:ext uri="{FF2B5EF4-FFF2-40B4-BE49-F238E27FC236}">
                      <a16:creationId xmlns:a16="http://schemas.microsoft.com/office/drawing/2014/main" id="{2BA46576-1987-4D0C-BB10-EB58339DB1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2" name="Line 65">
                  <a:extLst>
                    <a:ext uri="{FF2B5EF4-FFF2-40B4-BE49-F238E27FC236}">
                      <a16:creationId xmlns:a16="http://schemas.microsoft.com/office/drawing/2014/main" id="{66E19C4E-6E7D-425B-BD71-DB95B614A6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3" name="Line 66">
                  <a:extLst>
                    <a:ext uri="{FF2B5EF4-FFF2-40B4-BE49-F238E27FC236}">
                      <a16:creationId xmlns:a16="http://schemas.microsoft.com/office/drawing/2014/main" id="{47C033B3-A2C5-42FA-9035-6CE31303F2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4" name="Line 67">
                  <a:extLst>
                    <a:ext uri="{FF2B5EF4-FFF2-40B4-BE49-F238E27FC236}">
                      <a16:creationId xmlns:a16="http://schemas.microsoft.com/office/drawing/2014/main" id="{2BF41073-B090-4015-8567-9C507E0D4B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5" name="Line 68">
                  <a:extLst>
                    <a:ext uri="{FF2B5EF4-FFF2-40B4-BE49-F238E27FC236}">
                      <a16:creationId xmlns:a16="http://schemas.microsoft.com/office/drawing/2014/main" id="{E41B04B8-B123-4389-AC2D-CC04D6D07F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6" name="Line 69">
                  <a:extLst>
                    <a:ext uri="{FF2B5EF4-FFF2-40B4-BE49-F238E27FC236}">
                      <a16:creationId xmlns:a16="http://schemas.microsoft.com/office/drawing/2014/main" id="{92FE7BD7-297D-46C5-8313-7FB916E33A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" name="Line 70">
                  <a:extLst>
                    <a:ext uri="{FF2B5EF4-FFF2-40B4-BE49-F238E27FC236}">
                      <a16:creationId xmlns:a16="http://schemas.microsoft.com/office/drawing/2014/main" id="{7C20D4B4-B8FC-49A8-BF4C-9058389383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8" name="Line 71">
                  <a:extLst>
                    <a:ext uri="{FF2B5EF4-FFF2-40B4-BE49-F238E27FC236}">
                      <a16:creationId xmlns:a16="http://schemas.microsoft.com/office/drawing/2014/main" id="{9F0D56C7-4EED-44A0-AEB6-B7E3FF5B95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9" name="Line 72">
                  <a:extLst>
                    <a:ext uri="{FF2B5EF4-FFF2-40B4-BE49-F238E27FC236}">
                      <a16:creationId xmlns:a16="http://schemas.microsoft.com/office/drawing/2014/main" id="{7CBD8858-5E3B-4FBB-8E6B-C56C20322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0" name="Line 73">
                  <a:extLst>
                    <a:ext uri="{FF2B5EF4-FFF2-40B4-BE49-F238E27FC236}">
                      <a16:creationId xmlns:a16="http://schemas.microsoft.com/office/drawing/2014/main" id="{BBEE37CE-C7D9-49BB-A71D-846E75B84D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1" name="Line 74">
                  <a:extLst>
                    <a:ext uri="{FF2B5EF4-FFF2-40B4-BE49-F238E27FC236}">
                      <a16:creationId xmlns:a16="http://schemas.microsoft.com/office/drawing/2014/main" id="{1EA04339-E371-4F8D-B9AB-9C62B2D733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2" name="Line 75">
                  <a:extLst>
                    <a:ext uri="{FF2B5EF4-FFF2-40B4-BE49-F238E27FC236}">
                      <a16:creationId xmlns:a16="http://schemas.microsoft.com/office/drawing/2014/main" id="{76860A24-6999-4879-B95F-2B13ABAFE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3" name="Line 76">
                  <a:extLst>
                    <a:ext uri="{FF2B5EF4-FFF2-40B4-BE49-F238E27FC236}">
                      <a16:creationId xmlns:a16="http://schemas.microsoft.com/office/drawing/2014/main" id="{11D91F82-9B55-42BE-BE9F-A00EB92B67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4" name="Line 77">
                  <a:extLst>
                    <a:ext uri="{FF2B5EF4-FFF2-40B4-BE49-F238E27FC236}">
                      <a16:creationId xmlns:a16="http://schemas.microsoft.com/office/drawing/2014/main" id="{9880CCDB-E7E7-4E99-B7AE-1097F7AFBF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60" name="Text Box 78">
                <a:extLst>
                  <a:ext uri="{FF2B5EF4-FFF2-40B4-BE49-F238E27FC236}">
                    <a16:creationId xmlns:a16="http://schemas.microsoft.com/office/drawing/2014/main" id="{8EE17535-C2C7-4520-A580-4FB735486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T-1</a:t>
                </a:r>
                <a:endParaRPr lang="en-US" altLang="en-US" sz="1800"/>
              </a:p>
            </p:txBody>
          </p:sp>
          <p:sp>
            <p:nvSpPr>
              <p:cNvPr id="261" name="Line 79">
                <a:extLst>
                  <a:ext uri="{FF2B5EF4-FFF2-40B4-BE49-F238E27FC236}">
                    <a16:creationId xmlns:a16="http://schemas.microsoft.com/office/drawing/2014/main" id="{8A1B48E0-ABBD-4F4A-A7CB-951005EC8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2" name="Line 80">
                <a:extLst>
                  <a:ext uri="{FF2B5EF4-FFF2-40B4-BE49-F238E27FC236}">
                    <a16:creationId xmlns:a16="http://schemas.microsoft.com/office/drawing/2014/main" id="{F44F47C2-C5B5-4F30-A0A3-08DFC212B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95" name="Group 81">
            <a:extLst>
              <a:ext uri="{FF2B5EF4-FFF2-40B4-BE49-F238E27FC236}">
                <a16:creationId xmlns:a16="http://schemas.microsoft.com/office/drawing/2014/main" id="{77B2E016-78C3-4751-A49B-B92C7689D682}"/>
              </a:ext>
            </a:extLst>
          </p:cNvPr>
          <p:cNvGrpSpPr>
            <a:grpSpLocks/>
          </p:cNvGrpSpPr>
          <p:nvPr/>
        </p:nvGrpSpPr>
        <p:grpSpPr bwMode="auto">
          <a:xfrm>
            <a:off x="4446274" y="4041775"/>
            <a:ext cx="2511425" cy="1160462"/>
            <a:chOff x="1390" y="3249"/>
            <a:chExt cx="991" cy="932"/>
          </a:xfrm>
        </p:grpSpPr>
        <p:sp>
          <p:nvSpPr>
            <p:cNvPr id="296" name="Text Box 82">
              <a:extLst>
                <a:ext uri="{FF2B5EF4-FFF2-40B4-BE49-F238E27FC236}">
                  <a16:creationId xmlns:a16="http://schemas.microsoft.com/office/drawing/2014/main" id="{80159FCB-64D4-4E09-907A-E5DFACF81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T-2</a:t>
              </a:r>
              <a:endParaRPr lang="en-US" altLang="en-US" sz="1800"/>
            </a:p>
          </p:txBody>
        </p:sp>
        <p:grpSp>
          <p:nvGrpSpPr>
            <p:cNvPr id="297" name="Group 83">
              <a:extLst>
                <a:ext uri="{FF2B5EF4-FFF2-40B4-BE49-F238E27FC236}">
                  <a16:creationId xmlns:a16="http://schemas.microsoft.com/office/drawing/2014/main" id="{6FF4C107-09C1-453C-BE68-61A11A63C6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98" name="Group 84">
                <a:extLst>
                  <a:ext uri="{FF2B5EF4-FFF2-40B4-BE49-F238E27FC236}">
                    <a16:creationId xmlns:a16="http://schemas.microsoft.com/office/drawing/2014/main" id="{CAC2333B-53C6-4813-BC4C-3EB585FDD1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302" name="Line 85">
                  <a:extLst>
                    <a:ext uri="{FF2B5EF4-FFF2-40B4-BE49-F238E27FC236}">
                      <a16:creationId xmlns:a16="http://schemas.microsoft.com/office/drawing/2014/main" id="{E2ED28BB-10CE-4DF3-B900-7BEF252B67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3" name="Line 86">
                  <a:extLst>
                    <a:ext uri="{FF2B5EF4-FFF2-40B4-BE49-F238E27FC236}">
                      <a16:creationId xmlns:a16="http://schemas.microsoft.com/office/drawing/2014/main" id="{2AD48733-9DEE-4EBD-A02E-E1DA319790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4" name="Line 87">
                  <a:extLst>
                    <a:ext uri="{FF2B5EF4-FFF2-40B4-BE49-F238E27FC236}">
                      <a16:creationId xmlns:a16="http://schemas.microsoft.com/office/drawing/2014/main" id="{AB9544A7-1C5B-4955-838E-A53AC3628D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5" name="Line 88">
                  <a:extLst>
                    <a:ext uri="{FF2B5EF4-FFF2-40B4-BE49-F238E27FC236}">
                      <a16:creationId xmlns:a16="http://schemas.microsoft.com/office/drawing/2014/main" id="{A2A643EF-E92D-4D45-AC38-09DE784F2C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6" name="Line 89">
                  <a:extLst>
                    <a:ext uri="{FF2B5EF4-FFF2-40B4-BE49-F238E27FC236}">
                      <a16:creationId xmlns:a16="http://schemas.microsoft.com/office/drawing/2014/main" id="{5EA53D03-D621-44F6-9018-41B3FF1819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" name="Line 90">
                  <a:extLst>
                    <a:ext uri="{FF2B5EF4-FFF2-40B4-BE49-F238E27FC236}">
                      <a16:creationId xmlns:a16="http://schemas.microsoft.com/office/drawing/2014/main" id="{F89B40BB-6A44-458A-9C46-33A8EBBFEE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" name="Line 91">
                  <a:extLst>
                    <a:ext uri="{FF2B5EF4-FFF2-40B4-BE49-F238E27FC236}">
                      <a16:creationId xmlns:a16="http://schemas.microsoft.com/office/drawing/2014/main" id="{484AF89D-E21D-4E4D-989F-1EAE2F281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" name="Line 92">
                  <a:extLst>
                    <a:ext uri="{FF2B5EF4-FFF2-40B4-BE49-F238E27FC236}">
                      <a16:creationId xmlns:a16="http://schemas.microsoft.com/office/drawing/2014/main" id="{CB81645F-F5A8-4CDF-97A5-ABEDC3F813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" name="Line 93">
                  <a:extLst>
                    <a:ext uri="{FF2B5EF4-FFF2-40B4-BE49-F238E27FC236}">
                      <a16:creationId xmlns:a16="http://schemas.microsoft.com/office/drawing/2014/main" id="{B1A8513F-4A41-4552-B4F4-87C546235B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" name="Line 94">
                  <a:extLst>
                    <a:ext uri="{FF2B5EF4-FFF2-40B4-BE49-F238E27FC236}">
                      <a16:creationId xmlns:a16="http://schemas.microsoft.com/office/drawing/2014/main" id="{443515BF-A311-4453-94D0-9FF869054D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" name="Line 95">
                  <a:extLst>
                    <a:ext uri="{FF2B5EF4-FFF2-40B4-BE49-F238E27FC236}">
                      <a16:creationId xmlns:a16="http://schemas.microsoft.com/office/drawing/2014/main" id="{2E3FF154-D18A-4C18-9E92-5C9CF0057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" name="Line 96">
                  <a:extLst>
                    <a:ext uri="{FF2B5EF4-FFF2-40B4-BE49-F238E27FC236}">
                      <a16:creationId xmlns:a16="http://schemas.microsoft.com/office/drawing/2014/main" id="{98F08EAF-6614-4E6B-967C-4CFB4F2DE6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" name="Line 97">
                  <a:extLst>
                    <a:ext uri="{FF2B5EF4-FFF2-40B4-BE49-F238E27FC236}">
                      <a16:creationId xmlns:a16="http://schemas.microsoft.com/office/drawing/2014/main" id="{7956506B-B0F7-4006-964C-B52270DC70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" name="Line 98">
                  <a:extLst>
                    <a:ext uri="{FF2B5EF4-FFF2-40B4-BE49-F238E27FC236}">
                      <a16:creationId xmlns:a16="http://schemas.microsoft.com/office/drawing/2014/main" id="{0B69FE69-DBC1-4864-94F9-1A6CA2D628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" name="Line 99">
                  <a:extLst>
                    <a:ext uri="{FF2B5EF4-FFF2-40B4-BE49-F238E27FC236}">
                      <a16:creationId xmlns:a16="http://schemas.microsoft.com/office/drawing/2014/main" id="{238B9E30-B885-4E4B-86E2-1AA405EE85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" name="Line 100">
                  <a:extLst>
                    <a:ext uri="{FF2B5EF4-FFF2-40B4-BE49-F238E27FC236}">
                      <a16:creationId xmlns:a16="http://schemas.microsoft.com/office/drawing/2014/main" id="{B68C77A7-135E-46B1-ABC3-D45B0063C9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" name="Line 101">
                  <a:extLst>
                    <a:ext uri="{FF2B5EF4-FFF2-40B4-BE49-F238E27FC236}">
                      <a16:creationId xmlns:a16="http://schemas.microsoft.com/office/drawing/2014/main" id="{773F2928-3CCE-4EB2-98BF-64088EE36C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" name="Line 102">
                  <a:extLst>
                    <a:ext uri="{FF2B5EF4-FFF2-40B4-BE49-F238E27FC236}">
                      <a16:creationId xmlns:a16="http://schemas.microsoft.com/office/drawing/2014/main" id="{0A126335-CB9A-49F0-BBD0-F98D5BC969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" name="Line 103">
                  <a:extLst>
                    <a:ext uri="{FF2B5EF4-FFF2-40B4-BE49-F238E27FC236}">
                      <a16:creationId xmlns:a16="http://schemas.microsoft.com/office/drawing/2014/main" id="{DB6C92D0-A951-4CC0-892C-EE0F59C1F9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1" name="Line 104">
                  <a:extLst>
                    <a:ext uri="{FF2B5EF4-FFF2-40B4-BE49-F238E27FC236}">
                      <a16:creationId xmlns:a16="http://schemas.microsoft.com/office/drawing/2014/main" id="{BC886083-326D-4DB3-88F5-6CE79DFD65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2" name="Line 105">
                  <a:extLst>
                    <a:ext uri="{FF2B5EF4-FFF2-40B4-BE49-F238E27FC236}">
                      <a16:creationId xmlns:a16="http://schemas.microsoft.com/office/drawing/2014/main" id="{486886C6-6223-4B98-A384-115A27778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3" name="Line 106">
                  <a:extLst>
                    <a:ext uri="{FF2B5EF4-FFF2-40B4-BE49-F238E27FC236}">
                      <a16:creationId xmlns:a16="http://schemas.microsoft.com/office/drawing/2014/main" id="{096AC480-8737-437A-B9F7-72EBD52C96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4" name="Line 107">
                  <a:extLst>
                    <a:ext uri="{FF2B5EF4-FFF2-40B4-BE49-F238E27FC236}">
                      <a16:creationId xmlns:a16="http://schemas.microsoft.com/office/drawing/2014/main" id="{CCD0B3C5-9DAA-4A7C-8E99-5017960434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5" name="Line 108">
                  <a:extLst>
                    <a:ext uri="{FF2B5EF4-FFF2-40B4-BE49-F238E27FC236}">
                      <a16:creationId xmlns:a16="http://schemas.microsoft.com/office/drawing/2014/main" id="{27FB2162-A40A-4036-8451-42D228C07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6" name="Line 109">
                  <a:extLst>
                    <a:ext uri="{FF2B5EF4-FFF2-40B4-BE49-F238E27FC236}">
                      <a16:creationId xmlns:a16="http://schemas.microsoft.com/office/drawing/2014/main" id="{525A8909-7074-4E1B-835D-52909BF7D5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7" name="Line 110">
                  <a:extLst>
                    <a:ext uri="{FF2B5EF4-FFF2-40B4-BE49-F238E27FC236}">
                      <a16:creationId xmlns:a16="http://schemas.microsoft.com/office/drawing/2014/main" id="{7524196D-3E6F-4C55-BC59-C422255F55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8" name="Line 111">
                  <a:extLst>
                    <a:ext uri="{FF2B5EF4-FFF2-40B4-BE49-F238E27FC236}">
                      <a16:creationId xmlns:a16="http://schemas.microsoft.com/office/drawing/2014/main" id="{F250B8B1-83C1-41D8-8A10-B35F02BDBB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9" name="Line 112">
                  <a:extLst>
                    <a:ext uri="{FF2B5EF4-FFF2-40B4-BE49-F238E27FC236}">
                      <a16:creationId xmlns:a16="http://schemas.microsoft.com/office/drawing/2014/main" id="{71AC5C25-D504-44C2-BC03-C756CFC95F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0" name="Line 113">
                  <a:extLst>
                    <a:ext uri="{FF2B5EF4-FFF2-40B4-BE49-F238E27FC236}">
                      <a16:creationId xmlns:a16="http://schemas.microsoft.com/office/drawing/2014/main" id="{DBB009E5-EAE3-4C73-90F8-AE4A96ABE1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1" name="Line 114">
                  <a:extLst>
                    <a:ext uri="{FF2B5EF4-FFF2-40B4-BE49-F238E27FC236}">
                      <a16:creationId xmlns:a16="http://schemas.microsoft.com/office/drawing/2014/main" id="{81580357-8915-41E7-884F-02A02AAA7F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2" name="Line 115">
                  <a:extLst>
                    <a:ext uri="{FF2B5EF4-FFF2-40B4-BE49-F238E27FC236}">
                      <a16:creationId xmlns:a16="http://schemas.microsoft.com/office/drawing/2014/main" id="{04D4C21C-9239-4428-852A-14580CC414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3" name="Line 116">
                  <a:extLst>
                    <a:ext uri="{FF2B5EF4-FFF2-40B4-BE49-F238E27FC236}">
                      <a16:creationId xmlns:a16="http://schemas.microsoft.com/office/drawing/2014/main" id="{DC10D57D-241E-4638-84B6-FA0440CBB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99" name="Text Box 117">
                <a:extLst>
                  <a:ext uri="{FF2B5EF4-FFF2-40B4-BE49-F238E27FC236}">
                    <a16:creationId xmlns:a16="http://schemas.microsoft.com/office/drawing/2014/main" id="{5DB00D98-2BA2-4A71-9D45-36398BF379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T-2</a:t>
                </a:r>
                <a:endParaRPr lang="en-US" altLang="en-US" sz="1800"/>
              </a:p>
            </p:txBody>
          </p:sp>
          <p:sp>
            <p:nvSpPr>
              <p:cNvPr id="300" name="Line 118">
                <a:extLst>
                  <a:ext uri="{FF2B5EF4-FFF2-40B4-BE49-F238E27FC236}">
                    <a16:creationId xmlns:a16="http://schemas.microsoft.com/office/drawing/2014/main" id="{00487185-D9DB-49E0-A1ED-7D339F922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1" name="Line 119">
                <a:extLst>
                  <a:ext uri="{FF2B5EF4-FFF2-40B4-BE49-F238E27FC236}">
                    <a16:creationId xmlns:a16="http://schemas.microsoft.com/office/drawing/2014/main" id="{C11C196A-24AA-41D7-B93D-73BF4B544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34" name="Group 120">
            <a:extLst>
              <a:ext uri="{FF2B5EF4-FFF2-40B4-BE49-F238E27FC236}">
                <a16:creationId xmlns:a16="http://schemas.microsoft.com/office/drawing/2014/main" id="{53D312B4-1EF3-4E62-8603-CEF3DADCC551}"/>
              </a:ext>
            </a:extLst>
          </p:cNvPr>
          <p:cNvGrpSpPr>
            <a:grpSpLocks/>
          </p:cNvGrpSpPr>
          <p:nvPr/>
        </p:nvGrpSpPr>
        <p:grpSpPr bwMode="auto">
          <a:xfrm>
            <a:off x="4446274" y="5697537"/>
            <a:ext cx="2511425" cy="1160463"/>
            <a:chOff x="1390" y="3249"/>
            <a:chExt cx="991" cy="932"/>
          </a:xfrm>
        </p:grpSpPr>
        <p:sp>
          <p:nvSpPr>
            <p:cNvPr id="335" name="Text Box 121">
              <a:extLst>
                <a:ext uri="{FF2B5EF4-FFF2-40B4-BE49-F238E27FC236}">
                  <a16:creationId xmlns:a16="http://schemas.microsoft.com/office/drawing/2014/main" id="{46D3DFE0-F0A6-4D07-9751-EDC453177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50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1</a:t>
              </a:r>
              <a:endParaRPr lang="en-US" altLang="en-US" sz="1800"/>
            </a:p>
          </p:txBody>
        </p:sp>
        <p:grpSp>
          <p:nvGrpSpPr>
            <p:cNvPr id="336" name="Group 122">
              <a:extLst>
                <a:ext uri="{FF2B5EF4-FFF2-40B4-BE49-F238E27FC236}">
                  <a16:creationId xmlns:a16="http://schemas.microsoft.com/office/drawing/2014/main" id="{BE3B1848-A388-411E-9C31-24DE3CD51D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337" name="Group 123">
                <a:extLst>
                  <a:ext uri="{FF2B5EF4-FFF2-40B4-BE49-F238E27FC236}">
                    <a16:creationId xmlns:a16="http://schemas.microsoft.com/office/drawing/2014/main" id="{443C0621-809D-4DE0-8029-707D42FA21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341" name="Line 124">
                  <a:extLst>
                    <a:ext uri="{FF2B5EF4-FFF2-40B4-BE49-F238E27FC236}">
                      <a16:creationId xmlns:a16="http://schemas.microsoft.com/office/drawing/2014/main" id="{481E9DCE-4FC6-42A7-9E06-AF8CC65701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2" name="Line 125">
                  <a:extLst>
                    <a:ext uri="{FF2B5EF4-FFF2-40B4-BE49-F238E27FC236}">
                      <a16:creationId xmlns:a16="http://schemas.microsoft.com/office/drawing/2014/main" id="{DDA6CD39-A204-4090-AB81-20408EB7A0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3" name="Line 126">
                  <a:extLst>
                    <a:ext uri="{FF2B5EF4-FFF2-40B4-BE49-F238E27FC236}">
                      <a16:creationId xmlns:a16="http://schemas.microsoft.com/office/drawing/2014/main" id="{74CE9B14-FF11-4CDA-89E4-56553C2950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4" name="Line 127">
                  <a:extLst>
                    <a:ext uri="{FF2B5EF4-FFF2-40B4-BE49-F238E27FC236}">
                      <a16:creationId xmlns:a16="http://schemas.microsoft.com/office/drawing/2014/main" id="{91B00097-5CF5-4F47-80C5-3C39FB3C01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5" name="Line 128">
                  <a:extLst>
                    <a:ext uri="{FF2B5EF4-FFF2-40B4-BE49-F238E27FC236}">
                      <a16:creationId xmlns:a16="http://schemas.microsoft.com/office/drawing/2014/main" id="{1C946E65-ACED-4063-80A9-69A6DF6409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6" name="Line 129">
                  <a:extLst>
                    <a:ext uri="{FF2B5EF4-FFF2-40B4-BE49-F238E27FC236}">
                      <a16:creationId xmlns:a16="http://schemas.microsoft.com/office/drawing/2014/main" id="{5FD61187-1337-4C17-B26A-D33922C890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7" name="Line 130">
                  <a:extLst>
                    <a:ext uri="{FF2B5EF4-FFF2-40B4-BE49-F238E27FC236}">
                      <a16:creationId xmlns:a16="http://schemas.microsoft.com/office/drawing/2014/main" id="{EBAAE209-C236-466D-A19F-142C88384D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8" name="Line 131">
                  <a:extLst>
                    <a:ext uri="{FF2B5EF4-FFF2-40B4-BE49-F238E27FC236}">
                      <a16:creationId xmlns:a16="http://schemas.microsoft.com/office/drawing/2014/main" id="{6865EF1D-66E4-480F-BFD1-8EE4FD665C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9" name="Line 132">
                  <a:extLst>
                    <a:ext uri="{FF2B5EF4-FFF2-40B4-BE49-F238E27FC236}">
                      <a16:creationId xmlns:a16="http://schemas.microsoft.com/office/drawing/2014/main" id="{06A79465-6536-4FD0-B439-F79FCED1C3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0" name="Line 133">
                  <a:extLst>
                    <a:ext uri="{FF2B5EF4-FFF2-40B4-BE49-F238E27FC236}">
                      <a16:creationId xmlns:a16="http://schemas.microsoft.com/office/drawing/2014/main" id="{B4E74720-626E-4830-A61F-DD6BA40E69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1" name="Line 134">
                  <a:extLst>
                    <a:ext uri="{FF2B5EF4-FFF2-40B4-BE49-F238E27FC236}">
                      <a16:creationId xmlns:a16="http://schemas.microsoft.com/office/drawing/2014/main" id="{BE2C1F83-A126-4C11-8F51-158D71C463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2" name="Line 135">
                  <a:extLst>
                    <a:ext uri="{FF2B5EF4-FFF2-40B4-BE49-F238E27FC236}">
                      <a16:creationId xmlns:a16="http://schemas.microsoft.com/office/drawing/2014/main" id="{08DEC6BD-5B28-4A2C-A320-BCE58E359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3" name="Line 136">
                  <a:extLst>
                    <a:ext uri="{FF2B5EF4-FFF2-40B4-BE49-F238E27FC236}">
                      <a16:creationId xmlns:a16="http://schemas.microsoft.com/office/drawing/2014/main" id="{2C8B97CD-5769-4EDF-907C-7A050CB78C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4" name="Line 137">
                  <a:extLst>
                    <a:ext uri="{FF2B5EF4-FFF2-40B4-BE49-F238E27FC236}">
                      <a16:creationId xmlns:a16="http://schemas.microsoft.com/office/drawing/2014/main" id="{B19FAD17-E428-472C-B951-41202082FE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5" name="Line 138">
                  <a:extLst>
                    <a:ext uri="{FF2B5EF4-FFF2-40B4-BE49-F238E27FC236}">
                      <a16:creationId xmlns:a16="http://schemas.microsoft.com/office/drawing/2014/main" id="{2C69DD83-74ED-45BB-8777-9FE6B3ACD1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6" name="Line 139">
                  <a:extLst>
                    <a:ext uri="{FF2B5EF4-FFF2-40B4-BE49-F238E27FC236}">
                      <a16:creationId xmlns:a16="http://schemas.microsoft.com/office/drawing/2014/main" id="{4688058A-18C6-4C59-AF7F-5F9247C97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7" name="Line 140">
                  <a:extLst>
                    <a:ext uri="{FF2B5EF4-FFF2-40B4-BE49-F238E27FC236}">
                      <a16:creationId xmlns:a16="http://schemas.microsoft.com/office/drawing/2014/main" id="{6587BC9B-9405-4070-8D4C-B98D35BCB4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8" name="Line 141">
                  <a:extLst>
                    <a:ext uri="{FF2B5EF4-FFF2-40B4-BE49-F238E27FC236}">
                      <a16:creationId xmlns:a16="http://schemas.microsoft.com/office/drawing/2014/main" id="{F35DE411-2942-428F-BD65-8D1BC3F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9" name="Line 142">
                  <a:extLst>
                    <a:ext uri="{FF2B5EF4-FFF2-40B4-BE49-F238E27FC236}">
                      <a16:creationId xmlns:a16="http://schemas.microsoft.com/office/drawing/2014/main" id="{7563BE24-59C2-45D3-9B6D-0AD6BB143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0" name="Line 143">
                  <a:extLst>
                    <a:ext uri="{FF2B5EF4-FFF2-40B4-BE49-F238E27FC236}">
                      <a16:creationId xmlns:a16="http://schemas.microsoft.com/office/drawing/2014/main" id="{8937C815-91CF-4AAD-8962-51A290CCDB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1" name="Line 144">
                  <a:extLst>
                    <a:ext uri="{FF2B5EF4-FFF2-40B4-BE49-F238E27FC236}">
                      <a16:creationId xmlns:a16="http://schemas.microsoft.com/office/drawing/2014/main" id="{DA01B06F-321B-4A1E-BB73-9986672F70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2" name="Line 145">
                  <a:extLst>
                    <a:ext uri="{FF2B5EF4-FFF2-40B4-BE49-F238E27FC236}">
                      <a16:creationId xmlns:a16="http://schemas.microsoft.com/office/drawing/2014/main" id="{11269D48-54E3-486E-8C9C-F88963353D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3" name="Line 146">
                  <a:extLst>
                    <a:ext uri="{FF2B5EF4-FFF2-40B4-BE49-F238E27FC236}">
                      <a16:creationId xmlns:a16="http://schemas.microsoft.com/office/drawing/2014/main" id="{AEB31CC7-94C7-4325-8486-D4E85EAE49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4" name="Line 147">
                  <a:extLst>
                    <a:ext uri="{FF2B5EF4-FFF2-40B4-BE49-F238E27FC236}">
                      <a16:creationId xmlns:a16="http://schemas.microsoft.com/office/drawing/2014/main" id="{C6CD3A10-EA9A-41C6-A745-C915BC3FFE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5" name="Line 148">
                  <a:extLst>
                    <a:ext uri="{FF2B5EF4-FFF2-40B4-BE49-F238E27FC236}">
                      <a16:creationId xmlns:a16="http://schemas.microsoft.com/office/drawing/2014/main" id="{CBF54C92-372C-4E4C-B963-8968666B12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6" name="Line 149">
                  <a:extLst>
                    <a:ext uri="{FF2B5EF4-FFF2-40B4-BE49-F238E27FC236}">
                      <a16:creationId xmlns:a16="http://schemas.microsoft.com/office/drawing/2014/main" id="{50EF04FC-D00E-49CE-982B-A194BD28E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7" name="Line 150">
                  <a:extLst>
                    <a:ext uri="{FF2B5EF4-FFF2-40B4-BE49-F238E27FC236}">
                      <a16:creationId xmlns:a16="http://schemas.microsoft.com/office/drawing/2014/main" id="{CEC57F6D-1C40-4EE5-B10D-C7DF67FF1B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8" name="Line 151">
                  <a:extLst>
                    <a:ext uri="{FF2B5EF4-FFF2-40B4-BE49-F238E27FC236}">
                      <a16:creationId xmlns:a16="http://schemas.microsoft.com/office/drawing/2014/main" id="{F665B3FF-A32A-4A4F-B61A-FEDEA0B4C7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9" name="Line 152">
                  <a:extLst>
                    <a:ext uri="{FF2B5EF4-FFF2-40B4-BE49-F238E27FC236}">
                      <a16:creationId xmlns:a16="http://schemas.microsoft.com/office/drawing/2014/main" id="{0C30D996-8004-45F2-945C-E098A9EA7F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0" name="Line 153">
                  <a:extLst>
                    <a:ext uri="{FF2B5EF4-FFF2-40B4-BE49-F238E27FC236}">
                      <a16:creationId xmlns:a16="http://schemas.microsoft.com/office/drawing/2014/main" id="{A80B0AA9-4347-4EA1-83D0-C39E445085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1" name="Line 154">
                  <a:extLst>
                    <a:ext uri="{FF2B5EF4-FFF2-40B4-BE49-F238E27FC236}">
                      <a16:creationId xmlns:a16="http://schemas.microsoft.com/office/drawing/2014/main" id="{771DC527-9A6A-4309-9268-8A78CB386D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2" name="Line 155">
                  <a:extLst>
                    <a:ext uri="{FF2B5EF4-FFF2-40B4-BE49-F238E27FC236}">
                      <a16:creationId xmlns:a16="http://schemas.microsoft.com/office/drawing/2014/main" id="{1B2E70AF-03FC-4AB9-8212-806F917279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8" name="Text Box 156">
                <a:extLst>
                  <a:ext uri="{FF2B5EF4-FFF2-40B4-BE49-F238E27FC236}">
                    <a16:creationId xmlns:a16="http://schemas.microsoft.com/office/drawing/2014/main" id="{7D90BD71-EE99-4847-A26B-25B68EFF4C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5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1</a:t>
                </a:r>
                <a:endParaRPr lang="en-US" altLang="en-US" sz="1800"/>
              </a:p>
            </p:txBody>
          </p:sp>
          <p:sp>
            <p:nvSpPr>
              <p:cNvPr id="339" name="Line 157">
                <a:extLst>
                  <a:ext uri="{FF2B5EF4-FFF2-40B4-BE49-F238E27FC236}">
                    <a16:creationId xmlns:a16="http://schemas.microsoft.com/office/drawing/2014/main" id="{6958CD17-37A0-4B3B-9FE1-4F2F96C20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" name="Line 158">
                <a:extLst>
                  <a:ext uri="{FF2B5EF4-FFF2-40B4-BE49-F238E27FC236}">
                    <a16:creationId xmlns:a16="http://schemas.microsoft.com/office/drawing/2014/main" id="{24D478F5-6413-460A-A8E8-18252B9E61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73" name="Line 159">
            <a:extLst>
              <a:ext uri="{FF2B5EF4-FFF2-40B4-BE49-F238E27FC236}">
                <a16:creationId xmlns:a16="http://schemas.microsoft.com/office/drawing/2014/main" id="{8F0C01CC-EEBF-49D3-B827-EA27693F3B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22424" y="156527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4" name="Text Box 160">
            <a:extLst>
              <a:ext uri="{FF2B5EF4-FFF2-40B4-BE49-F238E27FC236}">
                <a16:creationId xmlns:a16="http://schemas.microsoft.com/office/drawing/2014/main" id="{3C016413-FD0D-4D37-ADB8-309478A63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211" y="3868737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i="1" dirty="0"/>
              <a:t>age</a:t>
            </a:r>
          </a:p>
        </p:txBody>
      </p:sp>
      <p:sp>
        <p:nvSpPr>
          <p:cNvPr id="375" name="Oval 161">
            <a:extLst>
              <a:ext uri="{FF2B5EF4-FFF2-40B4-BE49-F238E27FC236}">
                <a16:creationId xmlns:a16="http://schemas.microsoft.com/office/drawing/2014/main" id="{045D4FBB-2888-4A03-A950-112032B0B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1674" y="1997075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6" name="Oval 162">
            <a:extLst>
              <a:ext uri="{FF2B5EF4-FFF2-40B4-BE49-F238E27FC236}">
                <a16:creationId xmlns:a16="http://schemas.microsoft.com/office/drawing/2014/main" id="{F3A1E4DB-F575-46FE-890D-79A07F9F2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13074" y="1768475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7" name="Oval 163">
            <a:extLst>
              <a:ext uri="{FF2B5EF4-FFF2-40B4-BE49-F238E27FC236}">
                <a16:creationId xmlns:a16="http://schemas.microsoft.com/office/drawing/2014/main" id="{841288F1-4BAD-4E0E-9F8F-A78FBC352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2512" y="1774032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8" name="Oval 164">
            <a:extLst>
              <a:ext uri="{FF2B5EF4-FFF2-40B4-BE49-F238E27FC236}">
                <a16:creationId xmlns:a16="http://schemas.microsoft.com/office/drawing/2014/main" id="{E169E1A7-B5FC-4321-83FC-7ECC75D35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9904" y="3117849"/>
            <a:ext cx="144463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79" name="Oval 165">
            <a:extLst>
              <a:ext uri="{FF2B5EF4-FFF2-40B4-BE49-F238E27FC236}">
                <a16:creationId xmlns:a16="http://schemas.microsoft.com/office/drawing/2014/main" id="{2FC35497-41A3-4505-873A-353FC7FB59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9293" y="3290094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0" name="Oval 166">
            <a:extLst>
              <a:ext uri="{FF2B5EF4-FFF2-40B4-BE49-F238E27FC236}">
                <a16:creationId xmlns:a16="http://schemas.microsoft.com/office/drawing/2014/main" id="{949B9E23-81A4-4E19-8ACF-2C842B493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5369" y="3120230"/>
            <a:ext cx="144463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1" name="Oval 167">
            <a:extLst>
              <a:ext uri="{FF2B5EF4-FFF2-40B4-BE49-F238E27FC236}">
                <a16:creationId xmlns:a16="http://schemas.microsoft.com/office/drawing/2014/main" id="{27E3EC70-19DF-42AF-A2D3-8A028B995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7615" y="4402932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2" name="Oval 168">
            <a:extLst>
              <a:ext uri="{FF2B5EF4-FFF2-40B4-BE49-F238E27FC236}">
                <a16:creationId xmlns:a16="http://schemas.microsoft.com/office/drawing/2014/main" id="{71F9B78D-D381-49BC-A8C8-2276106AA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858" y="4570414"/>
            <a:ext cx="144463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3" name="Oval 169">
            <a:extLst>
              <a:ext uri="{FF2B5EF4-FFF2-40B4-BE49-F238E27FC236}">
                <a16:creationId xmlns:a16="http://schemas.microsoft.com/office/drawing/2014/main" id="{DA674655-E454-4718-BD64-D13841578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6726" y="4459286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4" name="Oval 170">
            <a:extLst>
              <a:ext uri="{FF2B5EF4-FFF2-40B4-BE49-F238E27FC236}">
                <a16:creationId xmlns:a16="http://schemas.microsoft.com/office/drawing/2014/main" id="{C64A6C42-157C-4A0B-AF6E-4B19DE1F2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6117" y="5996781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5" name="Oval 171">
            <a:extLst>
              <a:ext uri="{FF2B5EF4-FFF2-40B4-BE49-F238E27FC236}">
                <a16:creationId xmlns:a16="http://schemas.microsoft.com/office/drawing/2014/main" id="{905495C9-AEBF-4F92-943E-38F00AE48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5977" y="6171406"/>
            <a:ext cx="144462" cy="71438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6" name="Oval 172">
            <a:extLst>
              <a:ext uri="{FF2B5EF4-FFF2-40B4-BE49-F238E27FC236}">
                <a16:creationId xmlns:a16="http://schemas.microsoft.com/office/drawing/2014/main" id="{A729F10D-09B9-443D-8056-096A105B1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7284" y="6341270"/>
            <a:ext cx="144462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7" name="Oval 173">
            <a:extLst>
              <a:ext uri="{FF2B5EF4-FFF2-40B4-BE49-F238E27FC236}">
                <a16:creationId xmlns:a16="http://schemas.microsoft.com/office/drawing/2014/main" id="{2ACE937E-2B4D-4078-96AF-F462F7499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0002" y="6000753"/>
            <a:ext cx="144463" cy="71437"/>
          </a:xfrm>
          <a:prstGeom prst="ellipse">
            <a:avLst/>
          </a:prstGeom>
          <a:solidFill>
            <a:srgbClr val="F6190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8" name="Oval 174">
            <a:extLst>
              <a:ext uri="{FF2B5EF4-FFF2-40B4-BE49-F238E27FC236}">
                <a16:creationId xmlns:a16="http://schemas.microsoft.com/office/drawing/2014/main" id="{0BBC005E-DCFC-4923-BE4E-EAFE101BF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311" y="6318250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89" name="Oval 175">
            <a:extLst>
              <a:ext uri="{FF2B5EF4-FFF2-40B4-BE49-F238E27FC236}">
                <a16:creationId xmlns:a16="http://schemas.microsoft.com/office/drawing/2014/main" id="{9D45E62A-D9FF-4E15-9B70-C2F3D961A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3111" y="5884862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0" name="Oval 176">
            <a:extLst>
              <a:ext uri="{FF2B5EF4-FFF2-40B4-BE49-F238E27FC236}">
                <a16:creationId xmlns:a16="http://schemas.microsoft.com/office/drawing/2014/main" id="{AE0909ED-5849-4917-8070-4FADC6C7E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2499" y="606425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1" name="Oval 177">
            <a:extLst>
              <a:ext uri="{FF2B5EF4-FFF2-40B4-BE49-F238E27FC236}">
                <a16:creationId xmlns:a16="http://schemas.microsoft.com/office/drawing/2014/main" id="{20F1D133-F215-4075-AE0F-B99972A77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374" y="6243637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2" name="Line 178">
            <a:extLst>
              <a:ext uri="{FF2B5EF4-FFF2-40B4-BE49-F238E27FC236}">
                <a16:creationId xmlns:a16="http://schemas.microsoft.com/office/drawing/2014/main" id="{1C859066-991F-48F5-A116-1A56148245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57574" y="51657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3" name="Freeform 179">
            <a:extLst>
              <a:ext uri="{FF2B5EF4-FFF2-40B4-BE49-F238E27FC236}">
                <a16:creationId xmlns:a16="http://schemas.microsoft.com/office/drawing/2014/main" id="{1C61336D-B752-4C85-AD50-6E5A3CCB1E51}"/>
              </a:ext>
            </a:extLst>
          </p:cNvPr>
          <p:cNvSpPr>
            <a:spLocks/>
          </p:cNvSpPr>
          <p:nvPr/>
        </p:nvSpPr>
        <p:spPr bwMode="auto">
          <a:xfrm>
            <a:off x="5154299" y="4518025"/>
            <a:ext cx="263525" cy="1835150"/>
          </a:xfrm>
          <a:custGeom>
            <a:avLst/>
            <a:gdLst>
              <a:gd name="T0" fmla="*/ 2147483647 w 166"/>
              <a:gd name="T1" fmla="*/ 2147483647 h 1156"/>
              <a:gd name="T2" fmla="*/ 2147483647 w 166"/>
              <a:gd name="T3" fmla="*/ 2147483647 h 1156"/>
              <a:gd name="T4" fmla="*/ 2147483647 w 166"/>
              <a:gd name="T5" fmla="*/ 0 h 11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4" name="Freeform 180">
            <a:extLst>
              <a:ext uri="{FF2B5EF4-FFF2-40B4-BE49-F238E27FC236}">
                <a16:creationId xmlns:a16="http://schemas.microsoft.com/office/drawing/2014/main" id="{DD5F4E7E-6C38-4684-87B8-DD6DE10A7392}"/>
              </a:ext>
            </a:extLst>
          </p:cNvPr>
          <p:cNvSpPr>
            <a:spLocks/>
          </p:cNvSpPr>
          <p:nvPr/>
        </p:nvSpPr>
        <p:spPr bwMode="auto">
          <a:xfrm>
            <a:off x="5741674" y="4229100"/>
            <a:ext cx="144462" cy="1692275"/>
          </a:xfrm>
          <a:custGeom>
            <a:avLst/>
            <a:gdLst>
              <a:gd name="T0" fmla="*/ 2147483647 w 166"/>
              <a:gd name="T1" fmla="*/ 2147483647 h 1156"/>
              <a:gd name="T2" fmla="*/ 2147483647 w 166"/>
              <a:gd name="T3" fmla="*/ 2147483647 h 1156"/>
              <a:gd name="T4" fmla="*/ 2147483647 w 166"/>
              <a:gd name="T5" fmla="*/ 0 h 11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5" name="Freeform 181">
            <a:extLst>
              <a:ext uri="{FF2B5EF4-FFF2-40B4-BE49-F238E27FC236}">
                <a16:creationId xmlns:a16="http://schemas.microsoft.com/office/drawing/2014/main" id="{AAEB227F-BBCD-40CC-A254-CC99B43A980B}"/>
              </a:ext>
            </a:extLst>
          </p:cNvPr>
          <p:cNvSpPr>
            <a:spLocks/>
          </p:cNvSpPr>
          <p:nvPr/>
        </p:nvSpPr>
        <p:spPr bwMode="auto">
          <a:xfrm flipH="1">
            <a:off x="6065524" y="4408487"/>
            <a:ext cx="287337" cy="1692275"/>
          </a:xfrm>
          <a:custGeom>
            <a:avLst/>
            <a:gdLst>
              <a:gd name="T0" fmla="*/ 2147483647 w 166"/>
              <a:gd name="T1" fmla="*/ 2147483647 h 1156"/>
              <a:gd name="T2" fmla="*/ 2147483647 w 166"/>
              <a:gd name="T3" fmla="*/ 2147483647 h 1156"/>
              <a:gd name="T4" fmla="*/ 2147483647 w 166"/>
              <a:gd name="T5" fmla="*/ 0 h 11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6" name="Freeform 182">
            <a:extLst>
              <a:ext uri="{FF2B5EF4-FFF2-40B4-BE49-F238E27FC236}">
                <a16:creationId xmlns:a16="http://schemas.microsoft.com/office/drawing/2014/main" id="{20654601-5215-4A60-BE1E-DB934FE86545}"/>
              </a:ext>
            </a:extLst>
          </p:cNvPr>
          <p:cNvSpPr>
            <a:spLocks/>
          </p:cNvSpPr>
          <p:nvPr/>
        </p:nvSpPr>
        <p:spPr bwMode="auto">
          <a:xfrm flipH="1">
            <a:off x="6462399" y="4337050"/>
            <a:ext cx="287337" cy="1943100"/>
          </a:xfrm>
          <a:custGeom>
            <a:avLst/>
            <a:gdLst>
              <a:gd name="T0" fmla="*/ 2147483647 w 166"/>
              <a:gd name="T1" fmla="*/ 2147483647 h 1156"/>
              <a:gd name="T2" fmla="*/ 2147483647 w 166"/>
              <a:gd name="T3" fmla="*/ 2147483647 h 1156"/>
              <a:gd name="T4" fmla="*/ 2147483647 w 166"/>
              <a:gd name="T5" fmla="*/ 0 h 115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6" h="1156">
                <a:moveTo>
                  <a:pt x="166" y="1156"/>
                </a:moveTo>
                <a:cubicBezTo>
                  <a:pt x="90" y="992"/>
                  <a:pt x="14" y="828"/>
                  <a:pt x="7" y="635"/>
                </a:cubicBezTo>
                <a:cubicBezTo>
                  <a:pt x="0" y="442"/>
                  <a:pt x="60" y="221"/>
                  <a:pt x="121" y="0"/>
                </a:cubicBezTo>
              </a:path>
            </a:pathLst>
          </a:custGeom>
          <a:noFill/>
          <a:ln w="95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97" name="Oval 183">
            <a:extLst>
              <a:ext uri="{FF2B5EF4-FFF2-40B4-BE49-F238E27FC236}">
                <a16:creationId xmlns:a16="http://schemas.microsoft.com/office/drawing/2014/main" id="{8A72F77D-899A-4949-A787-256FC723D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399" y="4302125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8" name="Oval 184">
            <a:extLst>
              <a:ext uri="{FF2B5EF4-FFF2-40B4-BE49-F238E27FC236}">
                <a16:creationId xmlns:a16="http://schemas.microsoft.com/office/drawing/2014/main" id="{6F3DC95B-B3E6-4FF0-89CD-870B59D5C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186" y="4194175"/>
            <a:ext cx="144463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399" name="Oval 185">
            <a:extLst>
              <a:ext uri="{FF2B5EF4-FFF2-40B4-BE49-F238E27FC236}">
                <a16:creationId xmlns:a16="http://schemas.microsoft.com/office/drawing/2014/main" id="{FD206B17-8D00-4BDF-B4EB-91EA6E830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9874" y="4410075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0" name="Oval 186">
            <a:extLst>
              <a:ext uri="{FF2B5EF4-FFF2-40B4-BE49-F238E27FC236}">
                <a16:creationId xmlns:a16="http://schemas.microsoft.com/office/drawing/2014/main" id="{5725E211-8D17-4102-82E4-5EEACF058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524" y="4373562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1" name="Oval 187">
            <a:extLst>
              <a:ext uri="{FF2B5EF4-FFF2-40B4-BE49-F238E27FC236}">
                <a16:creationId xmlns:a16="http://schemas.microsoft.com/office/drawing/2014/main" id="{7D92CB62-0DAB-4C2D-A2A1-441E67825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9986" y="3294062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2" name="Oval 188">
            <a:extLst>
              <a:ext uri="{FF2B5EF4-FFF2-40B4-BE49-F238E27FC236}">
                <a16:creationId xmlns:a16="http://schemas.microsoft.com/office/drawing/2014/main" id="{265DA2BD-4738-4DE1-85F1-A12C539B9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9374" y="304165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3" name="Oval 189">
            <a:extLst>
              <a:ext uri="{FF2B5EF4-FFF2-40B4-BE49-F238E27FC236}">
                <a16:creationId xmlns:a16="http://schemas.microsoft.com/office/drawing/2014/main" id="{FDB4918B-FC23-43A2-A683-AA63A0BC0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9624" y="293370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4" name="Oval 190">
            <a:extLst>
              <a:ext uri="{FF2B5EF4-FFF2-40B4-BE49-F238E27FC236}">
                <a16:creationId xmlns:a16="http://schemas.microsoft.com/office/drawing/2014/main" id="{F04D443E-AF7F-466A-80DC-481872DAC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25774" y="347345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5" name="Oval 191">
            <a:extLst>
              <a:ext uri="{FF2B5EF4-FFF2-40B4-BE49-F238E27FC236}">
                <a16:creationId xmlns:a16="http://schemas.microsoft.com/office/drawing/2014/main" id="{1416C5FA-0796-467A-B655-FF6FC87503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9261" y="2068512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6" name="Oval 192">
            <a:extLst>
              <a:ext uri="{FF2B5EF4-FFF2-40B4-BE49-F238E27FC236}">
                <a16:creationId xmlns:a16="http://schemas.microsoft.com/office/drawing/2014/main" id="{8AEA5DDF-C64E-4E8E-ADD0-6AE2248C2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5524" y="1960562"/>
            <a:ext cx="144462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7" name="Oval 193">
            <a:extLst>
              <a:ext uri="{FF2B5EF4-FFF2-40B4-BE49-F238E27FC236}">
                <a16:creationId xmlns:a16="http://schemas.microsoft.com/office/drawing/2014/main" id="{3E6AFA00-8186-4645-ABE9-836991B0D0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7324" y="2139950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08" name="Oval 194">
            <a:extLst>
              <a:ext uri="{FF2B5EF4-FFF2-40B4-BE49-F238E27FC236}">
                <a16:creationId xmlns:a16="http://schemas.microsoft.com/office/drawing/2014/main" id="{326E78C0-C38C-4EFC-9EC0-218BF729B3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186" y="1925637"/>
            <a:ext cx="144463" cy="71438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0" name="Oval 183">
            <a:extLst>
              <a:ext uri="{FF2B5EF4-FFF2-40B4-BE49-F238E27FC236}">
                <a16:creationId xmlns:a16="http://schemas.microsoft.com/office/drawing/2014/main" id="{F3701E7D-5103-49B2-937F-ECAD59C57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7617" y="4145666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1" name="Oval 183">
            <a:extLst>
              <a:ext uri="{FF2B5EF4-FFF2-40B4-BE49-F238E27FC236}">
                <a16:creationId xmlns:a16="http://schemas.microsoft.com/office/drawing/2014/main" id="{7472AB1C-B875-4F8D-9BFE-C19364547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7289" y="4525839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2" name="Oval 183">
            <a:extLst>
              <a:ext uri="{FF2B5EF4-FFF2-40B4-BE49-F238E27FC236}">
                <a16:creationId xmlns:a16="http://schemas.microsoft.com/office/drawing/2014/main" id="{70F54FC1-BFA6-40D5-A0DE-6109D8293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5282" y="4240271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3" name="Oval 183">
            <a:extLst>
              <a:ext uri="{FF2B5EF4-FFF2-40B4-BE49-F238E27FC236}">
                <a16:creationId xmlns:a16="http://schemas.microsoft.com/office/drawing/2014/main" id="{63FE5E04-8D54-41E7-9812-1221B6987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2751" y="4469655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4" name="Oval 183">
            <a:extLst>
              <a:ext uri="{FF2B5EF4-FFF2-40B4-BE49-F238E27FC236}">
                <a16:creationId xmlns:a16="http://schemas.microsoft.com/office/drawing/2014/main" id="{8B765C72-7DF6-48A9-80D5-E38F4815EF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660" y="4261551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5" name="Oval 183">
            <a:extLst>
              <a:ext uri="{FF2B5EF4-FFF2-40B4-BE49-F238E27FC236}">
                <a16:creationId xmlns:a16="http://schemas.microsoft.com/office/drawing/2014/main" id="{FE95BF9A-95C7-4E4F-85F8-FB94A545C7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6088" y="2956706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6" name="Oval 183">
            <a:extLst>
              <a:ext uri="{FF2B5EF4-FFF2-40B4-BE49-F238E27FC236}">
                <a16:creationId xmlns:a16="http://schemas.microsoft.com/office/drawing/2014/main" id="{99F930B2-EAC8-44A3-9C28-12D1E58BD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386" y="3251003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7" name="Oval 183">
            <a:extLst>
              <a:ext uri="{FF2B5EF4-FFF2-40B4-BE49-F238E27FC236}">
                <a16:creationId xmlns:a16="http://schemas.microsoft.com/office/drawing/2014/main" id="{D4E02B44-95BA-4764-A9D5-4C973AA69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7729" y="3125632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8" name="Oval 183">
            <a:extLst>
              <a:ext uri="{FF2B5EF4-FFF2-40B4-BE49-F238E27FC236}">
                <a16:creationId xmlns:a16="http://schemas.microsoft.com/office/drawing/2014/main" id="{E2B26AC8-8CC0-4116-A55B-E1EE8F8157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9744" y="3348819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19" name="Oval 183">
            <a:extLst>
              <a:ext uri="{FF2B5EF4-FFF2-40B4-BE49-F238E27FC236}">
                <a16:creationId xmlns:a16="http://schemas.microsoft.com/office/drawing/2014/main" id="{9DDE4E8C-4D5B-4E51-86D3-02186A92C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0293" y="1640413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20" name="Oval 183">
            <a:extLst>
              <a:ext uri="{FF2B5EF4-FFF2-40B4-BE49-F238E27FC236}">
                <a16:creationId xmlns:a16="http://schemas.microsoft.com/office/drawing/2014/main" id="{2AEF6DA7-5EE9-416E-B3DB-729ECDDC0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40783" y="1793097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sp>
        <p:nvSpPr>
          <p:cNvPr id="421" name="Oval 183">
            <a:extLst>
              <a:ext uri="{FF2B5EF4-FFF2-40B4-BE49-F238E27FC236}">
                <a16:creationId xmlns:a16="http://schemas.microsoft.com/office/drawing/2014/main" id="{CFD9B2C7-9615-4E2B-9535-BFBA51FE5E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7478" y="1994497"/>
            <a:ext cx="144462" cy="71437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1800"/>
          </a:p>
        </p:txBody>
      </p:sp>
      <p:pic>
        <p:nvPicPr>
          <p:cNvPr id="210" name="Picture 209">
            <a:extLst>
              <a:ext uri="{FF2B5EF4-FFF2-40B4-BE49-F238E27FC236}">
                <a16:creationId xmlns:a16="http://schemas.microsoft.com/office/drawing/2014/main" id="{E0F2F93A-E908-4725-B23E-59A4A16091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84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" grpId="0" animBg="1"/>
      <p:bldP spid="375" grpId="1" animBg="1"/>
      <p:bldP spid="376" grpId="0" animBg="1"/>
      <p:bldP spid="376" grpId="1" animBg="1"/>
      <p:bldP spid="377" grpId="0" animBg="1"/>
      <p:bldP spid="377" grpId="1" animBg="1"/>
      <p:bldP spid="378" grpId="0" animBg="1"/>
      <p:bldP spid="378" grpId="1" animBg="1"/>
      <p:bldP spid="379" grpId="0" animBg="1"/>
      <p:bldP spid="379" grpId="1" animBg="1"/>
      <p:bldP spid="380" grpId="0" animBg="1"/>
      <p:bldP spid="380" grpId="1" animBg="1"/>
      <p:bldP spid="381" grpId="0" animBg="1"/>
      <p:bldP spid="381" grpId="1" animBg="1"/>
      <p:bldP spid="382" grpId="0" animBg="1"/>
      <p:bldP spid="382" grpId="1" animBg="1"/>
      <p:bldP spid="383" grpId="0" animBg="1"/>
      <p:bldP spid="383" grpId="1" animBg="1"/>
      <p:bldP spid="384" grpId="0" animBg="1"/>
      <p:bldP spid="384" grpId="1" animBg="1"/>
      <p:bldP spid="385" grpId="0" animBg="1"/>
      <p:bldP spid="385" grpId="1" animBg="1"/>
      <p:bldP spid="386" grpId="0" animBg="1"/>
      <p:bldP spid="386" grpId="1" animBg="1"/>
      <p:bldP spid="387" grpId="0" animBg="1"/>
      <p:bldP spid="387" grpId="1" animBg="1"/>
      <p:bldP spid="388" grpId="0" animBg="1"/>
      <p:bldP spid="389" grpId="0" animBg="1"/>
      <p:bldP spid="390" grpId="0" animBg="1"/>
      <p:bldP spid="391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10" grpId="0" animBg="1"/>
      <p:bldP spid="410" grpId="1" animBg="1"/>
      <p:bldP spid="411" grpId="0" animBg="1"/>
      <p:bldP spid="411" grpId="1" animBg="1"/>
      <p:bldP spid="412" grpId="0" animBg="1"/>
      <p:bldP spid="412" grpId="1" animBg="1"/>
      <p:bldP spid="413" grpId="0" animBg="1"/>
      <p:bldP spid="413" grpId="1" animBg="1"/>
      <p:bldP spid="414" grpId="0" animBg="1"/>
      <p:bldP spid="414" grpId="1" animBg="1"/>
      <p:bldP spid="415" grpId="0" animBg="1"/>
      <p:bldP spid="415" grpId="1" animBg="1"/>
      <p:bldP spid="416" grpId="0" animBg="1"/>
      <p:bldP spid="416" grpId="1" animBg="1"/>
      <p:bldP spid="417" grpId="0" animBg="1"/>
      <p:bldP spid="417" grpId="1" animBg="1"/>
      <p:bldP spid="418" grpId="0" animBg="1"/>
      <p:bldP spid="418" grpId="1" animBg="1"/>
      <p:bldP spid="419" grpId="0" animBg="1"/>
      <p:bldP spid="419" grpId="1" animBg="1"/>
      <p:bldP spid="420" grpId="0" animBg="1"/>
      <p:bldP spid="420" grpId="1" animBg="1"/>
      <p:bldP spid="421" grpId="0" animBg="1"/>
      <p:bldP spid="42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Aims and motivation</a:t>
            </a:r>
          </a:p>
          <a:p>
            <a:r>
              <a:rPr lang="en-GB" dirty="0"/>
              <a:t>Method of analysis</a:t>
            </a:r>
          </a:p>
          <a:p>
            <a:r>
              <a:rPr lang="en-GB" dirty="0"/>
              <a:t>Results</a:t>
            </a:r>
          </a:p>
          <a:p>
            <a:r>
              <a:rPr lang="en-GB" dirty="0"/>
              <a:t>Conclusions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5DAD99-9456-42C8-BE4E-24604EDAF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09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AIMS</a:t>
            </a:r>
          </a:p>
          <a:p>
            <a:pPr lvl="1">
              <a:lnSpc>
                <a:spcPct val="100000"/>
              </a:lnSpc>
            </a:pPr>
            <a:r>
              <a:rPr lang="en-GB" dirty="0"/>
              <a:t>How important are the impact effects of policy change, relative to associated incentive effects?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To what extent can the over-all influence of behavioural responses to policy change be approximated by labour supply responses alone?</a:t>
            </a:r>
          </a:p>
          <a:p>
            <a:r>
              <a:rPr lang="en-GB" dirty="0"/>
              <a:t>Motivation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Provide a sense of the overall importance of behavioural responses when analysing policy change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Indicate the practical importance of analytically convenient modelling assumptions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61A9D-3CD5-4395-80FE-7BD88E0EBE35}" type="datetime1">
              <a:rPr lang="en-US" smtClean="0"/>
              <a:t>6/21/2017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A28110F-1623-456E-8705-5609EEEDC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00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 and motivation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1638301"/>
            <a:ext cx="10196009" cy="4588856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en-GB" dirty="0"/>
              <a:t>Two policy counterfactuals:</a:t>
            </a:r>
          </a:p>
          <a:p>
            <a:pPr marL="742950" lvl="1" indent="-514350">
              <a:lnSpc>
                <a:spcPct val="100000"/>
              </a:lnSpc>
              <a:buFont typeface="+mj-lt"/>
              <a:buAutoNum type="arabicParenR"/>
            </a:pPr>
            <a:r>
              <a:rPr lang="en-GB" dirty="0"/>
              <a:t>A rise in all rates of income tax by 10 percentage points</a:t>
            </a:r>
          </a:p>
          <a:p>
            <a:pPr marL="742950" lvl="1" indent="-514350">
              <a:lnSpc>
                <a:spcPct val="100000"/>
              </a:lnSpc>
              <a:buFont typeface="+mj-lt"/>
              <a:buAutoNum type="arabicParenR"/>
            </a:pPr>
            <a:r>
              <a:rPr lang="en-GB" dirty="0"/>
              <a:t>A fall in the value of state retirement benefits of 20 per cent</a:t>
            </a:r>
          </a:p>
          <a:p>
            <a:pPr lvl="1">
              <a:lnSpc>
                <a:spcPct val="120000"/>
              </a:lnSpc>
            </a:pPr>
            <a:r>
              <a:rPr lang="en-GB" dirty="0"/>
              <a:t>Both policies are applied from 2016, and are unanticipated</a:t>
            </a:r>
          </a:p>
          <a:p>
            <a:pPr>
              <a:lnSpc>
                <a:spcPct val="120000"/>
              </a:lnSpc>
            </a:pPr>
            <a:r>
              <a:rPr lang="en-GB" dirty="0"/>
              <a:t>Three behavioural alternatives </a:t>
            </a:r>
          </a:p>
          <a:p>
            <a:pPr marL="742950" lvl="1" indent="-514350">
              <a:lnSpc>
                <a:spcPct val="110000"/>
              </a:lnSpc>
              <a:buFont typeface="+mj-lt"/>
              <a:buAutoNum type="arabicParenR"/>
            </a:pPr>
            <a:r>
              <a:rPr lang="en-GB" dirty="0"/>
              <a:t>The functional description of behaviour assumed under a base policy environment remains unaltered under the counterfactual</a:t>
            </a:r>
          </a:p>
          <a:p>
            <a:pPr marL="742950" lvl="1" indent="-514350">
              <a:lnSpc>
                <a:spcPct val="110000"/>
              </a:lnSpc>
              <a:buFont typeface="+mj-lt"/>
              <a:buAutoNum type="arabicParenR"/>
            </a:pPr>
            <a:r>
              <a:rPr lang="en-GB" dirty="0"/>
              <a:t>Labour supply responds optimally to the policy counterfactual, but savings behaviour remains functionally unchanged</a:t>
            </a:r>
          </a:p>
          <a:p>
            <a:pPr marL="742950" lvl="1" indent="-514350">
              <a:lnSpc>
                <a:spcPct val="110000"/>
              </a:lnSpc>
              <a:buFont typeface="+mj-lt"/>
              <a:buAutoNum type="arabicParenR"/>
            </a:pPr>
            <a:r>
              <a:rPr lang="en-GB" dirty="0"/>
              <a:t>Savings and labour supply both respond optimally to the policy counterfactual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6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– POLICY COUNTERFACTUALS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1638301"/>
            <a:ext cx="10196009" cy="4588856"/>
          </a:xfrm>
        </p:spPr>
        <p:txBody>
          <a:bodyPr>
            <a:normAutofit/>
          </a:bodyPr>
          <a:lstStyle/>
          <a:p>
            <a:r>
              <a:rPr lang="en-GB" dirty="0"/>
              <a:t>Projecting effects of policy counterfactuals</a:t>
            </a:r>
          </a:p>
          <a:p>
            <a:pPr marL="742950" lvl="1" indent="-514350">
              <a:buFont typeface="+mj-lt"/>
              <a:buAutoNum type="arabicParenR"/>
            </a:pPr>
            <a:r>
              <a:rPr lang="en-GB" dirty="0"/>
              <a:t>Generate base policy context</a:t>
            </a:r>
          </a:p>
          <a:p>
            <a:pPr lvl="3"/>
            <a:r>
              <a:rPr lang="en-GB" dirty="0"/>
              <a:t>Policy as observed in 2016, projected to 2070</a:t>
            </a:r>
          </a:p>
          <a:p>
            <a:pPr marL="742950" lvl="1" indent="-514350">
              <a:buFont typeface="+mj-lt"/>
              <a:buAutoNum type="arabicParenR"/>
            </a:pPr>
            <a:r>
              <a:rPr lang="en-GB" dirty="0"/>
              <a:t>Generate counterfactual policy projection</a:t>
            </a:r>
          </a:p>
          <a:p>
            <a:pPr lvl="3">
              <a:lnSpc>
                <a:spcPct val="100000"/>
              </a:lnSpc>
            </a:pPr>
            <a:r>
              <a:rPr lang="en-GB" dirty="0"/>
              <a:t>Start with base, and project forward from 2016, using precisely the same inputs as the base projection, except the considered change in policy</a:t>
            </a:r>
          </a:p>
          <a:p>
            <a:pPr marL="742950" lvl="1" indent="-514350">
              <a:buFont typeface="+mj-lt"/>
              <a:buAutoNum type="arabicParenR"/>
            </a:pPr>
            <a:r>
              <a:rPr lang="en-GB" dirty="0"/>
              <a:t>Identify effects of policy by subtracting (1) from (2)</a:t>
            </a:r>
          </a:p>
          <a:p>
            <a:pPr>
              <a:lnSpc>
                <a:spcPct val="120000"/>
              </a:lnSpc>
            </a:pPr>
            <a:r>
              <a:rPr lang="en-GB" dirty="0"/>
              <a:t>SIDD/LINDA dynamic stochastic microsimulation model (DSMM)</a:t>
            </a:r>
          </a:p>
          <a:p>
            <a:pPr marL="457200" lvl="2" indent="0">
              <a:lnSpc>
                <a:spcPct val="120000"/>
              </a:lnSpc>
              <a:buNone/>
            </a:pPr>
            <a:r>
              <a:rPr lang="en-GB" dirty="0"/>
              <a:t>available from </a:t>
            </a:r>
            <a:r>
              <a:rPr lang="en-GB" dirty="0">
                <a:hlinkClick r:id="rId3"/>
              </a:rPr>
              <a:t>www.simdynamics.org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0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– BEHAVIOURAL ASSUMPTIONS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8" y="1634247"/>
            <a:ext cx="10196009" cy="459291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endParaRPr lang="en-GB" dirty="0"/>
          </a:p>
          <a:p>
            <a:endParaRPr lang="en-GB" dirty="0"/>
          </a:p>
          <a:p>
            <a:pPr>
              <a:lnSpc>
                <a:spcPct val="110000"/>
              </a:lnSpc>
            </a:pPr>
            <a:r>
              <a:rPr lang="en-GB" dirty="0"/>
              <a:t>Projects evolving population cross-section through time in two stages</a:t>
            </a:r>
          </a:p>
          <a:p>
            <a:pPr marL="742950" lvl="1" indent="-514350">
              <a:lnSpc>
                <a:spcPct val="110000"/>
              </a:lnSpc>
              <a:buFont typeface="+mj-lt"/>
              <a:buAutoNum type="arabicParenR"/>
            </a:pPr>
            <a:r>
              <a:rPr lang="en-GB" dirty="0"/>
              <a:t>solve lifetime decision problem</a:t>
            </a:r>
          </a:p>
          <a:p>
            <a:pPr marL="685800" lvl="3" indent="0">
              <a:lnSpc>
                <a:spcPct val="110000"/>
              </a:lnSpc>
              <a:buNone/>
            </a:pPr>
            <a:r>
              <a:rPr lang="en-GB" dirty="0"/>
              <a:t> Based on dynamic programming methods</a:t>
            </a:r>
          </a:p>
          <a:p>
            <a:pPr marL="742950" lvl="1" indent="-514350">
              <a:lnSpc>
                <a:spcPct val="110000"/>
              </a:lnSpc>
              <a:buFont typeface="+mj-lt"/>
              <a:buAutoNum type="arabicParenR"/>
            </a:pPr>
            <a:r>
              <a:rPr lang="en-GB" dirty="0"/>
              <a:t>project population based on solutions obtained in stage (1)</a:t>
            </a:r>
          </a:p>
          <a:p>
            <a:pPr marL="685800" lvl="3" indent="0">
              <a:lnSpc>
                <a:spcPct val="110000"/>
              </a:lnSpc>
              <a:buNone/>
            </a:pPr>
            <a:r>
              <a:rPr lang="en-GB" dirty="0"/>
              <a:t> Monte Carlo methods</a:t>
            </a:r>
          </a:p>
          <a:p>
            <a:r>
              <a:rPr lang="en-GB" dirty="0"/>
              <a:t>Forecasting prediction errors</a:t>
            </a:r>
          </a:p>
          <a:p>
            <a:pPr lvl="2"/>
            <a:r>
              <a:rPr lang="en-GB" dirty="0"/>
              <a:t>Endogenous vs exogenous considerations and model limitations</a:t>
            </a:r>
          </a:p>
          <a:p>
            <a:pPr lvl="2"/>
            <a:r>
              <a:rPr lang="en-GB" dirty="0"/>
              <a:t>Importance of differencing</a:t>
            </a:r>
          </a:p>
          <a:p>
            <a:pPr lvl="2"/>
            <a:r>
              <a:rPr lang="en-GB" dirty="0"/>
              <a:t>Randomness of finite samples (bootstrapped standard errors)</a:t>
            </a:r>
          </a:p>
          <a:p>
            <a:pPr marL="685800" lvl="3" indent="0">
              <a:lnSpc>
                <a:spcPct val="110000"/>
              </a:lnSpc>
              <a:buNone/>
            </a:pPr>
            <a:endParaRPr lang="en-GB" dirty="0"/>
          </a:p>
          <a:p>
            <a:pPr lvl="1"/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www.niesr.ac.uk    -    www.simdynamics.org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5BB8817-2574-4507-977C-968B9FE9C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059380"/>
              </p:ext>
            </p:extLst>
          </p:nvPr>
        </p:nvGraphicFramePr>
        <p:xfrm>
          <a:off x="1202918" y="1509764"/>
          <a:ext cx="10334595" cy="11125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66919">
                  <a:extLst>
                    <a:ext uri="{9D8B030D-6E8A-4147-A177-3AD203B41FA5}">
                      <a16:colId xmlns:a16="http://schemas.microsoft.com/office/drawing/2014/main" val="2082387868"/>
                    </a:ext>
                  </a:extLst>
                </a:gridCol>
                <a:gridCol w="2066919">
                  <a:extLst>
                    <a:ext uri="{9D8B030D-6E8A-4147-A177-3AD203B41FA5}">
                      <a16:colId xmlns:a16="http://schemas.microsoft.com/office/drawing/2014/main" val="2488653677"/>
                    </a:ext>
                  </a:extLst>
                </a:gridCol>
                <a:gridCol w="2066919">
                  <a:extLst>
                    <a:ext uri="{9D8B030D-6E8A-4147-A177-3AD203B41FA5}">
                      <a16:colId xmlns:a16="http://schemas.microsoft.com/office/drawing/2014/main" val="285482585"/>
                    </a:ext>
                  </a:extLst>
                </a:gridCol>
                <a:gridCol w="2066919">
                  <a:extLst>
                    <a:ext uri="{9D8B030D-6E8A-4147-A177-3AD203B41FA5}">
                      <a16:colId xmlns:a16="http://schemas.microsoft.com/office/drawing/2014/main" val="3153379608"/>
                    </a:ext>
                  </a:extLst>
                </a:gridCol>
                <a:gridCol w="2066919">
                  <a:extLst>
                    <a:ext uri="{9D8B030D-6E8A-4147-A177-3AD203B41FA5}">
                      <a16:colId xmlns:a16="http://schemas.microsoft.com/office/drawing/2014/main" val="5662321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b="0" dirty="0"/>
                        <a:t>- year of birth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- age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- marital status*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b="0" dirty="0"/>
                        <a:t>- number children*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b="0" dirty="0"/>
                        <a:t>- age children*</a:t>
                      </a:r>
                    </a:p>
                  </a:txBody>
                  <a:tcPr>
                    <a:lnB w="127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61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student status*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education*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wage potential*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liquid wealth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pension wealth</a:t>
                      </a:r>
                    </a:p>
                  </a:txBody>
                  <a:tcPr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94450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- pension access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immigration*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 emigration*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-survival*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442111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B598FFE-6B70-4B1B-AA2D-D3BC54D8FCAF}"/>
              </a:ext>
            </a:extLst>
          </p:cNvPr>
          <p:cNvSpPr txBox="1"/>
          <p:nvPr/>
        </p:nvSpPr>
        <p:spPr>
          <a:xfrm>
            <a:off x="1186774" y="6422854"/>
            <a:ext cx="5030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* denotes characteristics that evolve stochastically</a:t>
            </a:r>
          </a:p>
        </p:txBody>
      </p:sp>
    </p:spTree>
    <p:extLst>
      <p:ext uri="{BB962C8B-B14F-4D97-AF65-F5344CB8AC3E}">
        <p14:creationId xmlns:p14="http://schemas.microsoft.com/office/powerpoint/2010/main" val="287582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 – BEHAVIOURAL ASSUMPTIONS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  <p:grpSp>
        <p:nvGrpSpPr>
          <p:cNvPr id="217" name="Group 3">
            <a:extLst>
              <a:ext uri="{FF2B5EF4-FFF2-40B4-BE49-F238E27FC236}">
                <a16:creationId xmlns:a16="http://schemas.microsoft.com/office/drawing/2014/main" id="{18E20211-FF21-42AD-9FD2-0AD6302ACC42}"/>
              </a:ext>
            </a:extLst>
          </p:cNvPr>
          <p:cNvGrpSpPr>
            <a:grpSpLocks/>
          </p:cNvGrpSpPr>
          <p:nvPr/>
        </p:nvGrpSpPr>
        <p:grpSpPr bwMode="auto">
          <a:xfrm>
            <a:off x="1113482" y="1528762"/>
            <a:ext cx="2511425" cy="1160463"/>
            <a:chOff x="1390" y="3249"/>
            <a:chExt cx="991" cy="932"/>
          </a:xfrm>
        </p:grpSpPr>
        <p:sp>
          <p:nvSpPr>
            <p:cNvPr id="218" name="Text Box 4">
              <a:extLst>
                <a:ext uri="{FF2B5EF4-FFF2-40B4-BE49-F238E27FC236}">
                  <a16:creationId xmlns:a16="http://schemas.microsoft.com/office/drawing/2014/main" id="{7F64E00E-62CF-4EF1-A88D-7CADFFF3D1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54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</a:t>
              </a:r>
              <a:endParaRPr lang="en-US" altLang="en-US" sz="1800"/>
            </a:p>
          </p:txBody>
        </p:sp>
        <p:grpSp>
          <p:nvGrpSpPr>
            <p:cNvPr id="219" name="Group 5">
              <a:extLst>
                <a:ext uri="{FF2B5EF4-FFF2-40B4-BE49-F238E27FC236}">
                  <a16:creationId xmlns:a16="http://schemas.microsoft.com/office/drawing/2014/main" id="{788CAA40-BF39-4BD4-9565-4E53B8C29EB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20" name="Group 6">
                <a:extLst>
                  <a:ext uri="{FF2B5EF4-FFF2-40B4-BE49-F238E27FC236}">
                    <a16:creationId xmlns:a16="http://schemas.microsoft.com/office/drawing/2014/main" id="{FB403E47-0223-4491-995F-6D032535D6D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224" name="Line 7">
                  <a:extLst>
                    <a:ext uri="{FF2B5EF4-FFF2-40B4-BE49-F238E27FC236}">
                      <a16:creationId xmlns:a16="http://schemas.microsoft.com/office/drawing/2014/main" id="{0CC208B0-C6D6-4D20-B211-843EDD5EA6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5" name="Line 8">
                  <a:extLst>
                    <a:ext uri="{FF2B5EF4-FFF2-40B4-BE49-F238E27FC236}">
                      <a16:creationId xmlns:a16="http://schemas.microsoft.com/office/drawing/2014/main" id="{FDE0E063-298C-4D54-ADFF-0304C9429F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6" name="Line 9">
                  <a:extLst>
                    <a:ext uri="{FF2B5EF4-FFF2-40B4-BE49-F238E27FC236}">
                      <a16:creationId xmlns:a16="http://schemas.microsoft.com/office/drawing/2014/main" id="{570A9DA1-588D-44A6-9F03-DA2C5DED91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7" name="Line 10">
                  <a:extLst>
                    <a:ext uri="{FF2B5EF4-FFF2-40B4-BE49-F238E27FC236}">
                      <a16:creationId xmlns:a16="http://schemas.microsoft.com/office/drawing/2014/main" id="{008E6478-B702-433A-9735-B48E7EBB82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8" name="Line 11">
                  <a:extLst>
                    <a:ext uri="{FF2B5EF4-FFF2-40B4-BE49-F238E27FC236}">
                      <a16:creationId xmlns:a16="http://schemas.microsoft.com/office/drawing/2014/main" id="{CD26D03C-1ED1-4233-97E5-3BE0AD74A9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29" name="Line 12">
                  <a:extLst>
                    <a:ext uri="{FF2B5EF4-FFF2-40B4-BE49-F238E27FC236}">
                      <a16:creationId xmlns:a16="http://schemas.microsoft.com/office/drawing/2014/main" id="{0DD8D8FF-80D5-438D-93D5-E556BD4DA6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0" name="Line 13">
                  <a:extLst>
                    <a:ext uri="{FF2B5EF4-FFF2-40B4-BE49-F238E27FC236}">
                      <a16:creationId xmlns:a16="http://schemas.microsoft.com/office/drawing/2014/main" id="{C7069435-5983-41DE-A7AD-78CE22E2AB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1" name="Line 14">
                  <a:extLst>
                    <a:ext uri="{FF2B5EF4-FFF2-40B4-BE49-F238E27FC236}">
                      <a16:creationId xmlns:a16="http://schemas.microsoft.com/office/drawing/2014/main" id="{A88E485A-287A-4C85-BBE5-9963AB4049D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2" name="Line 15">
                  <a:extLst>
                    <a:ext uri="{FF2B5EF4-FFF2-40B4-BE49-F238E27FC236}">
                      <a16:creationId xmlns:a16="http://schemas.microsoft.com/office/drawing/2014/main" id="{5ADA68A4-8C11-4BFF-8A80-C1A6BBD429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3" name="Line 16">
                  <a:extLst>
                    <a:ext uri="{FF2B5EF4-FFF2-40B4-BE49-F238E27FC236}">
                      <a16:creationId xmlns:a16="http://schemas.microsoft.com/office/drawing/2014/main" id="{4750EFEF-39E3-48CF-B6B5-FDB4357FC6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4" name="Line 17">
                  <a:extLst>
                    <a:ext uri="{FF2B5EF4-FFF2-40B4-BE49-F238E27FC236}">
                      <a16:creationId xmlns:a16="http://schemas.microsoft.com/office/drawing/2014/main" id="{7ECE64B1-A9EA-4EA3-945C-07EE9A29A42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5" name="Line 18">
                  <a:extLst>
                    <a:ext uri="{FF2B5EF4-FFF2-40B4-BE49-F238E27FC236}">
                      <a16:creationId xmlns:a16="http://schemas.microsoft.com/office/drawing/2014/main" id="{BD50E3FA-EC74-4ACE-BE3E-32FF2AB8EB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6" name="Line 19">
                  <a:extLst>
                    <a:ext uri="{FF2B5EF4-FFF2-40B4-BE49-F238E27FC236}">
                      <a16:creationId xmlns:a16="http://schemas.microsoft.com/office/drawing/2014/main" id="{D9F00ED0-F8F8-444F-828B-CECA800BAF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7" name="Line 20">
                  <a:extLst>
                    <a:ext uri="{FF2B5EF4-FFF2-40B4-BE49-F238E27FC236}">
                      <a16:creationId xmlns:a16="http://schemas.microsoft.com/office/drawing/2014/main" id="{8E2723F5-6540-4826-A6AD-152741A851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8" name="Line 21">
                  <a:extLst>
                    <a:ext uri="{FF2B5EF4-FFF2-40B4-BE49-F238E27FC236}">
                      <a16:creationId xmlns:a16="http://schemas.microsoft.com/office/drawing/2014/main" id="{A4975D7C-5200-4AE7-833C-E2F6D25FA6A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39" name="Line 22">
                  <a:extLst>
                    <a:ext uri="{FF2B5EF4-FFF2-40B4-BE49-F238E27FC236}">
                      <a16:creationId xmlns:a16="http://schemas.microsoft.com/office/drawing/2014/main" id="{DE11FDFD-87A6-4090-9143-5868E856248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0" name="Line 23">
                  <a:extLst>
                    <a:ext uri="{FF2B5EF4-FFF2-40B4-BE49-F238E27FC236}">
                      <a16:creationId xmlns:a16="http://schemas.microsoft.com/office/drawing/2014/main" id="{7C02ED61-5AF8-46CD-AECE-FE568BE0B99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1" name="Line 24">
                  <a:extLst>
                    <a:ext uri="{FF2B5EF4-FFF2-40B4-BE49-F238E27FC236}">
                      <a16:creationId xmlns:a16="http://schemas.microsoft.com/office/drawing/2014/main" id="{6415AC40-50E6-4155-B3A4-00A65A0CB9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2" name="Line 25">
                  <a:extLst>
                    <a:ext uri="{FF2B5EF4-FFF2-40B4-BE49-F238E27FC236}">
                      <a16:creationId xmlns:a16="http://schemas.microsoft.com/office/drawing/2014/main" id="{B5B0125D-C098-4F5A-94B1-FD89A45070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3" name="Line 26">
                  <a:extLst>
                    <a:ext uri="{FF2B5EF4-FFF2-40B4-BE49-F238E27FC236}">
                      <a16:creationId xmlns:a16="http://schemas.microsoft.com/office/drawing/2014/main" id="{B9D046F2-A81B-4332-AFC2-252AA2F8159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4" name="Line 27">
                  <a:extLst>
                    <a:ext uri="{FF2B5EF4-FFF2-40B4-BE49-F238E27FC236}">
                      <a16:creationId xmlns:a16="http://schemas.microsoft.com/office/drawing/2014/main" id="{1B3B30FF-DB19-4CC0-9F01-49C77AA93D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5" name="Line 28">
                  <a:extLst>
                    <a:ext uri="{FF2B5EF4-FFF2-40B4-BE49-F238E27FC236}">
                      <a16:creationId xmlns:a16="http://schemas.microsoft.com/office/drawing/2014/main" id="{70D9E8BD-E38B-49A8-97B6-47E6F954FA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6" name="Line 29">
                  <a:extLst>
                    <a:ext uri="{FF2B5EF4-FFF2-40B4-BE49-F238E27FC236}">
                      <a16:creationId xmlns:a16="http://schemas.microsoft.com/office/drawing/2014/main" id="{657814AE-1652-43D3-A5CE-FCDB8FAFC42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7" name="Line 30">
                  <a:extLst>
                    <a:ext uri="{FF2B5EF4-FFF2-40B4-BE49-F238E27FC236}">
                      <a16:creationId xmlns:a16="http://schemas.microsoft.com/office/drawing/2014/main" id="{10DEBD45-0FD7-4269-9F3A-5907B280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8" name="Line 31">
                  <a:extLst>
                    <a:ext uri="{FF2B5EF4-FFF2-40B4-BE49-F238E27FC236}">
                      <a16:creationId xmlns:a16="http://schemas.microsoft.com/office/drawing/2014/main" id="{93780BB9-0F63-4D3E-90C8-9E7297661B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49" name="Line 32">
                  <a:extLst>
                    <a:ext uri="{FF2B5EF4-FFF2-40B4-BE49-F238E27FC236}">
                      <a16:creationId xmlns:a16="http://schemas.microsoft.com/office/drawing/2014/main" id="{19F60906-E5D9-459F-8CAB-3513AD36803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0" name="Line 33">
                  <a:extLst>
                    <a:ext uri="{FF2B5EF4-FFF2-40B4-BE49-F238E27FC236}">
                      <a16:creationId xmlns:a16="http://schemas.microsoft.com/office/drawing/2014/main" id="{6CAFA9E9-85B2-4D9B-8E4B-9F0001E8AF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1" name="Line 34">
                  <a:extLst>
                    <a:ext uri="{FF2B5EF4-FFF2-40B4-BE49-F238E27FC236}">
                      <a16:creationId xmlns:a16="http://schemas.microsoft.com/office/drawing/2014/main" id="{1C6FA413-01B0-4402-9C6D-09FAAE5C7E3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2" name="Line 35">
                  <a:extLst>
                    <a:ext uri="{FF2B5EF4-FFF2-40B4-BE49-F238E27FC236}">
                      <a16:creationId xmlns:a16="http://schemas.microsoft.com/office/drawing/2014/main" id="{BF3AC594-D5D2-49AC-B496-82D9E9CBFB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3" name="Line 36">
                  <a:extLst>
                    <a:ext uri="{FF2B5EF4-FFF2-40B4-BE49-F238E27FC236}">
                      <a16:creationId xmlns:a16="http://schemas.microsoft.com/office/drawing/2014/main" id="{CF553A87-8CBC-4720-A582-AB32E09BE4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4" name="Line 37">
                  <a:extLst>
                    <a:ext uri="{FF2B5EF4-FFF2-40B4-BE49-F238E27FC236}">
                      <a16:creationId xmlns:a16="http://schemas.microsoft.com/office/drawing/2014/main" id="{292D3210-9DFD-4FC0-9C7F-B3EC2F117B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55" name="Line 38">
                  <a:extLst>
                    <a:ext uri="{FF2B5EF4-FFF2-40B4-BE49-F238E27FC236}">
                      <a16:creationId xmlns:a16="http://schemas.microsoft.com/office/drawing/2014/main" id="{E1CB99B5-7582-46B5-988C-34417F94CF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21" name="Text Box 39">
                <a:extLst>
                  <a:ext uri="{FF2B5EF4-FFF2-40B4-BE49-F238E27FC236}">
                    <a16:creationId xmlns:a16="http://schemas.microsoft.com/office/drawing/2014/main" id="{320CC48E-3AFE-4E12-B70A-F8EE322E8F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9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</a:t>
                </a:r>
                <a:endParaRPr lang="en-US" altLang="en-US" sz="1800"/>
              </a:p>
            </p:txBody>
          </p:sp>
          <p:sp>
            <p:nvSpPr>
              <p:cNvPr id="222" name="Line 40">
                <a:extLst>
                  <a:ext uri="{FF2B5EF4-FFF2-40B4-BE49-F238E27FC236}">
                    <a16:creationId xmlns:a16="http://schemas.microsoft.com/office/drawing/2014/main" id="{D0493F87-B215-400E-89B1-25E8694CF96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23" name="Line 41">
                <a:extLst>
                  <a:ext uri="{FF2B5EF4-FFF2-40B4-BE49-F238E27FC236}">
                    <a16:creationId xmlns:a16="http://schemas.microsoft.com/office/drawing/2014/main" id="{EC1529A2-E9D2-4C36-81DC-D26329666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56" name="Group 42">
            <a:extLst>
              <a:ext uri="{FF2B5EF4-FFF2-40B4-BE49-F238E27FC236}">
                <a16:creationId xmlns:a16="http://schemas.microsoft.com/office/drawing/2014/main" id="{1266ECA7-1B88-430A-8684-5E5AA228279C}"/>
              </a:ext>
            </a:extLst>
          </p:cNvPr>
          <p:cNvGrpSpPr>
            <a:grpSpLocks/>
          </p:cNvGrpSpPr>
          <p:nvPr/>
        </p:nvGrpSpPr>
        <p:grpSpPr bwMode="auto">
          <a:xfrm>
            <a:off x="1105545" y="2816225"/>
            <a:ext cx="2511425" cy="1160462"/>
            <a:chOff x="1390" y="3249"/>
            <a:chExt cx="991" cy="932"/>
          </a:xfrm>
        </p:grpSpPr>
        <p:sp>
          <p:nvSpPr>
            <p:cNvPr id="257" name="Text Box 43">
              <a:extLst>
                <a:ext uri="{FF2B5EF4-FFF2-40B4-BE49-F238E27FC236}">
                  <a16:creationId xmlns:a16="http://schemas.microsoft.com/office/drawing/2014/main" id="{61C7FD1F-F20E-426A-A00A-0265C6B5F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T-1</a:t>
              </a:r>
              <a:endParaRPr lang="en-US" altLang="en-US" sz="1800"/>
            </a:p>
          </p:txBody>
        </p:sp>
        <p:grpSp>
          <p:nvGrpSpPr>
            <p:cNvPr id="258" name="Group 44">
              <a:extLst>
                <a:ext uri="{FF2B5EF4-FFF2-40B4-BE49-F238E27FC236}">
                  <a16:creationId xmlns:a16="http://schemas.microsoft.com/office/drawing/2014/main" id="{CC1101B0-5530-4385-B9BB-319004D39C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59" name="Group 45">
                <a:extLst>
                  <a:ext uri="{FF2B5EF4-FFF2-40B4-BE49-F238E27FC236}">
                    <a16:creationId xmlns:a16="http://schemas.microsoft.com/office/drawing/2014/main" id="{75D0226D-B541-446C-834D-2402C1E7772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263" name="Line 46">
                  <a:extLst>
                    <a:ext uri="{FF2B5EF4-FFF2-40B4-BE49-F238E27FC236}">
                      <a16:creationId xmlns:a16="http://schemas.microsoft.com/office/drawing/2014/main" id="{9683B433-30C1-44F2-9685-BC81E7DA3F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4" name="Line 47">
                  <a:extLst>
                    <a:ext uri="{FF2B5EF4-FFF2-40B4-BE49-F238E27FC236}">
                      <a16:creationId xmlns:a16="http://schemas.microsoft.com/office/drawing/2014/main" id="{1B1BE164-1B3F-465D-9572-91236A24C7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5" name="Line 48">
                  <a:extLst>
                    <a:ext uri="{FF2B5EF4-FFF2-40B4-BE49-F238E27FC236}">
                      <a16:creationId xmlns:a16="http://schemas.microsoft.com/office/drawing/2014/main" id="{42FEC604-EED2-45C4-A659-463B259DFA9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6" name="Line 49">
                  <a:extLst>
                    <a:ext uri="{FF2B5EF4-FFF2-40B4-BE49-F238E27FC236}">
                      <a16:creationId xmlns:a16="http://schemas.microsoft.com/office/drawing/2014/main" id="{1AACA9E3-508A-484A-B2B7-91C2C1E06A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7" name="Line 50">
                  <a:extLst>
                    <a:ext uri="{FF2B5EF4-FFF2-40B4-BE49-F238E27FC236}">
                      <a16:creationId xmlns:a16="http://schemas.microsoft.com/office/drawing/2014/main" id="{6D8CB590-F964-4A76-9922-6C961E8F57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8" name="Line 51">
                  <a:extLst>
                    <a:ext uri="{FF2B5EF4-FFF2-40B4-BE49-F238E27FC236}">
                      <a16:creationId xmlns:a16="http://schemas.microsoft.com/office/drawing/2014/main" id="{0310C035-7D48-4434-9B9F-8C3C343F5D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69" name="Line 52">
                  <a:extLst>
                    <a:ext uri="{FF2B5EF4-FFF2-40B4-BE49-F238E27FC236}">
                      <a16:creationId xmlns:a16="http://schemas.microsoft.com/office/drawing/2014/main" id="{49E44575-B96C-4E40-AD49-7E8A7C5B63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0" name="Line 53">
                  <a:extLst>
                    <a:ext uri="{FF2B5EF4-FFF2-40B4-BE49-F238E27FC236}">
                      <a16:creationId xmlns:a16="http://schemas.microsoft.com/office/drawing/2014/main" id="{CF83CC88-174B-40C5-839C-0450EE5AEA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1" name="Line 54">
                  <a:extLst>
                    <a:ext uri="{FF2B5EF4-FFF2-40B4-BE49-F238E27FC236}">
                      <a16:creationId xmlns:a16="http://schemas.microsoft.com/office/drawing/2014/main" id="{DF720518-EDD3-4151-99AE-C0D0D93471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2" name="Line 55">
                  <a:extLst>
                    <a:ext uri="{FF2B5EF4-FFF2-40B4-BE49-F238E27FC236}">
                      <a16:creationId xmlns:a16="http://schemas.microsoft.com/office/drawing/2014/main" id="{2A03D901-F938-44D6-BC55-BCD0B4B849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3" name="Line 56">
                  <a:extLst>
                    <a:ext uri="{FF2B5EF4-FFF2-40B4-BE49-F238E27FC236}">
                      <a16:creationId xmlns:a16="http://schemas.microsoft.com/office/drawing/2014/main" id="{0A7026D7-D18A-4B0C-A2F1-2763341176B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4" name="Line 57">
                  <a:extLst>
                    <a:ext uri="{FF2B5EF4-FFF2-40B4-BE49-F238E27FC236}">
                      <a16:creationId xmlns:a16="http://schemas.microsoft.com/office/drawing/2014/main" id="{6A809BE4-D7A7-48C2-A620-B66076CB4C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5" name="Line 58">
                  <a:extLst>
                    <a:ext uri="{FF2B5EF4-FFF2-40B4-BE49-F238E27FC236}">
                      <a16:creationId xmlns:a16="http://schemas.microsoft.com/office/drawing/2014/main" id="{03DCC29B-24A2-4D65-B564-5319C797A6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6" name="Line 59">
                  <a:extLst>
                    <a:ext uri="{FF2B5EF4-FFF2-40B4-BE49-F238E27FC236}">
                      <a16:creationId xmlns:a16="http://schemas.microsoft.com/office/drawing/2014/main" id="{6D57672F-C5B0-44CB-9982-C08EE92C75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7" name="Line 60">
                  <a:extLst>
                    <a:ext uri="{FF2B5EF4-FFF2-40B4-BE49-F238E27FC236}">
                      <a16:creationId xmlns:a16="http://schemas.microsoft.com/office/drawing/2014/main" id="{E5EB27AF-554F-4022-8828-0649211796A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8" name="Line 61">
                  <a:extLst>
                    <a:ext uri="{FF2B5EF4-FFF2-40B4-BE49-F238E27FC236}">
                      <a16:creationId xmlns:a16="http://schemas.microsoft.com/office/drawing/2014/main" id="{8B68827E-A7B9-4843-8A79-BC8BC72213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9" name="Line 62">
                  <a:extLst>
                    <a:ext uri="{FF2B5EF4-FFF2-40B4-BE49-F238E27FC236}">
                      <a16:creationId xmlns:a16="http://schemas.microsoft.com/office/drawing/2014/main" id="{F9C5100A-039D-4DBA-8DA9-9E0B1C4C79F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0" name="Line 63">
                  <a:extLst>
                    <a:ext uri="{FF2B5EF4-FFF2-40B4-BE49-F238E27FC236}">
                      <a16:creationId xmlns:a16="http://schemas.microsoft.com/office/drawing/2014/main" id="{66737176-6414-4928-B8EE-AFF91542D5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1" name="Line 64">
                  <a:extLst>
                    <a:ext uri="{FF2B5EF4-FFF2-40B4-BE49-F238E27FC236}">
                      <a16:creationId xmlns:a16="http://schemas.microsoft.com/office/drawing/2014/main" id="{2BA46576-1987-4D0C-BB10-EB58339DB1B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2" name="Line 65">
                  <a:extLst>
                    <a:ext uri="{FF2B5EF4-FFF2-40B4-BE49-F238E27FC236}">
                      <a16:creationId xmlns:a16="http://schemas.microsoft.com/office/drawing/2014/main" id="{66E19C4E-6E7D-425B-BD71-DB95B614A67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3" name="Line 66">
                  <a:extLst>
                    <a:ext uri="{FF2B5EF4-FFF2-40B4-BE49-F238E27FC236}">
                      <a16:creationId xmlns:a16="http://schemas.microsoft.com/office/drawing/2014/main" id="{47C033B3-A2C5-42FA-9035-6CE31303F2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4" name="Line 67">
                  <a:extLst>
                    <a:ext uri="{FF2B5EF4-FFF2-40B4-BE49-F238E27FC236}">
                      <a16:creationId xmlns:a16="http://schemas.microsoft.com/office/drawing/2014/main" id="{2BF41073-B090-4015-8567-9C507E0D4B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5" name="Line 68">
                  <a:extLst>
                    <a:ext uri="{FF2B5EF4-FFF2-40B4-BE49-F238E27FC236}">
                      <a16:creationId xmlns:a16="http://schemas.microsoft.com/office/drawing/2014/main" id="{E41B04B8-B123-4389-AC2D-CC04D6D07F6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6" name="Line 69">
                  <a:extLst>
                    <a:ext uri="{FF2B5EF4-FFF2-40B4-BE49-F238E27FC236}">
                      <a16:creationId xmlns:a16="http://schemas.microsoft.com/office/drawing/2014/main" id="{92FE7BD7-297D-46C5-8313-7FB916E33A0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" name="Line 70">
                  <a:extLst>
                    <a:ext uri="{FF2B5EF4-FFF2-40B4-BE49-F238E27FC236}">
                      <a16:creationId xmlns:a16="http://schemas.microsoft.com/office/drawing/2014/main" id="{7C20D4B4-B8FC-49A8-BF4C-90583893836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8" name="Line 71">
                  <a:extLst>
                    <a:ext uri="{FF2B5EF4-FFF2-40B4-BE49-F238E27FC236}">
                      <a16:creationId xmlns:a16="http://schemas.microsoft.com/office/drawing/2014/main" id="{9F0D56C7-4EED-44A0-AEB6-B7E3FF5B95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9" name="Line 72">
                  <a:extLst>
                    <a:ext uri="{FF2B5EF4-FFF2-40B4-BE49-F238E27FC236}">
                      <a16:creationId xmlns:a16="http://schemas.microsoft.com/office/drawing/2014/main" id="{7CBD8858-5E3B-4FBB-8E6B-C56C20322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0" name="Line 73">
                  <a:extLst>
                    <a:ext uri="{FF2B5EF4-FFF2-40B4-BE49-F238E27FC236}">
                      <a16:creationId xmlns:a16="http://schemas.microsoft.com/office/drawing/2014/main" id="{BBEE37CE-C7D9-49BB-A71D-846E75B84D9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1" name="Line 74">
                  <a:extLst>
                    <a:ext uri="{FF2B5EF4-FFF2-40B4-BE49-F238E27FC236}">
                      <a16:creationId xmlns:a16="http://schemas.microsoft.com/office/drawing/2014/main" id="{1EA04339-E371-4F8D-B9AB-9C62B2D733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2" name="Line 75">
                  <a:extLst>
                    <a:ext uri="{FF2B5EF4-FFF2-40B4-BE49-F238E27FC236}">
                      <a16:creationId xmlns:a16="http://schemas.microsoft.com/office/drawing/2014/main" id="{76860A24-6999-4879-B95F-2B13ABAFE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3" name="Line 76">
                  <a:extLst>
                    <a:ext uri="{FF2B5EF4-FFF2-40B4-BE49-F238E27FC236}">
                      <a16:creationId xmlns:a16="http://schemas.microsoft.com/office/drawing/2014/main" id="{11D91F82-9B55-42BE-BE9F-A00EB92B67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4" name="Line 77">
                  <a:extLst>
                    <a:ext uri="{FF2B5EF4-FFF2-40B4-BE49-F238E27FC236}">
                      <a16:creationId xmlns:a16="http://schemas.microsoft.com/office/drawing/2014/main" id="{9880CCDB-E7E7-4E99-B7AE-1097F7AFBF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60" name="Text Box 78">
                <a:extLst>
                  <a:ext uri="{FF2B5EF4-FFF2-40B4-BE49-F238E27FC236}">
                    <a16:creationId xmlns:a16="http://schemas.microsoft.com/office/drawing/2014/main" id="{8EE17535-C2C7-4520-A580-4FB7354861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T-1</a:t>
                </a:r>
                <a:endParaRPr lang="en-US" altLang="en-US" sz="1800"/>
              </a:p>
            </p:txBody>
          </p:sp>
          <p:sp>
            <p:nvSpPr>
              <p:cNvPr id="261" name="Line 79">
                <a:extLst>
                  <a:ext uri="{FF2B5EF4-FFF2-40B4-BE49-F238E27FC236}">
                    <a16:creationId xmlns:a16="http://schemas.microsoft.com/office/drawing/2014/main" id="{8A1B48E0-ABBD-4F4A-A7CB-951005EC87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2" name="Line 80">
                <a:extLst>
                  <a:ext uri="{FF2B5EF4-FFF2-40B4-BE49-F238E27FC236}">
                    <a16:creationId xmlns:a16="http://schemas.microsoft.com/office/drawing/2014/main" id="{F44F47C2-C5B5-4F30-A0A3-08DFC212B0C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95" name="Group 81">
            <a:extLst>
              <a:ext uri="{FF2B5EF4-FFF2-40B4-BE49-F238E27FC236}">
                <a16:creationId xmlns:a16="http://schemas.microsoft.com/office/drawing/2014/main" id="{77B2E016-78C3-4751-A49B-B92C7689D682}"/>
              </a:ext>
            </a:extLst>
          </p:cNvPr>
          <p:cNvGrpSpPr>
            <a:grpSpLocks/>
          </p:cNvGrpSpPr>
          <p:nvPr/>
        </p:nvGrpSpPr>
        <p:grpSpPr bwMode="auto">
          <a:xfrm>
            <a:off x="1105545" y="4041775"/>
            <a:ext cx="2511425" cy="1160462"/>
            <a:chOff x="1390" y="3249"/>
            <a:chExt cx="991" cy="932"/>
          </a:xfrm>
        </p:grpSpPr>
        <p:sp>
          <p:nvSpPr>
            <p:cNvPr id="296" name="Text Box 82">
              <a:extLst>
                <a:ext uri="{FF2B5EF4-FFF2-40B4-BE49-F238E27FC236}">
                  <a16:creationId xmlns:a16="http://schemas.microsoft.com/office/drawing/2014/main" id="{80159FCB-64D4-4E09-907A-E5DFACF817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98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T-2</a:t>
              </a:r>
              <a:endParaRPr lang="en-US" altLang="en-US" sz="1800"/>
            </a:p>
          </p:txBody>
        </p:sp>
        <p:grpSp>
          <p:nvGrpSpPr>
            <p:cNvPr id="297" name="Group 83">
              <a:extLst>
                <a:ext uri="{FF2B5EF4-FFF2-40B4-BE49-F238E27FC236}">
                  <a16:creationId xmlns:a16="http://schemas.microsoft.com/office/drawing/2014/main" id="{6FF4C107-09C1-453C-BE68-61A11A63C6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298" name="Group 84">
                <a:extLst>
                  <a:ext uri="{FF2B5EF4-FFF2-40B4-BE49-F238E27FC236}">
                    <a16:creationId xmlns:a16="http://schemas.microsoft.com/office/drawing/2014/main" id="{CAC2333B-53C6-4813-BC4C-3EB585FDD13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302" name="Line 85">
                  <a:extLst>
                    <a:ext uri="{FF2B5EF4-FFF2-40B4-BE49-F238E27FC236}">
                      <a16:creationId xmlns:a16="http://schemas.microsoft.com/office/drawing/2014/main" id="{E2ED28BB-10CE-4DF3-B900-7BEF252B679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3" name="Line 86">
                  <a:extLst>
                    <a:ext uri="{FF2B5EF4-FFF2-40B4-BE49-F238E27FC236}">
                      <a16:creationId xmlns:a16="http://schemas.microsoft.com/office/drawing/2014/main" id="{2AD48733-9DEE-4EBD-A02E-E1DA3197901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4" name="Line 87">
                  <a:extLst>
                    <a:ext uri="{FF2B5EF4-FFF2-40B4-BE49-F238E27FC236}">
                      <a16:creationId xmlns:a16="http://schemas.microsoft.com/office/drawing/2014/main" id="{AB9544A7-1C5B-4955-838E-A53AC3628D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5" name="Line 88">
                  <a:extLst>
                    <a:ext uri="{FF2B5EF4-FFF2-40B4-BE49-F238E27FC236}">
                      <a16:creationId xmlns:a16="http://schemas.microsoft.com/office/drawing/2014/main" id="{A2A643EF-E92D-4D45-AC38-09DE784F2C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6" name="Line 89">
                  <a:extLst>
                    <a:ext uri="{FF2B5EF4-FFF2-40B4-BE49-F238E27FC236}">
                      <a16:creationId xmlns:a16="http://schemas.microsoft.com/office/drawing/2014/main" id="{5EA53D03-D621-44F6-9018-41B3FF1819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" name="Line 90">
                  <a:extLst>
                    <a:ext uri="{FF2B5EF4-FFF2-40B4-BE49-F238E27FC236}">
                      <a16:creationId xmlns:a16="http://schemas.microsoft.com/office/drawing/2014/main" id="{F89B40BB-6A44-458A-9C46-33A8EBBFEE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8" name="Line 91">
                  <a:extLst>
                    <a:ext uri="{FF2B5EF4-FFF2-40B4-BE49-F238E27FC236}">
                      <a16:creationId xmlns:a16="http://schemas.microsoft.com/office/drawing/2014/main" id="{484AF89D-E21D-4E4D-989F-1EAE2F281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" name="Line 92">
                  <a:extLst>
                    <a:ext uri="{FF2B5EF4-FFF2-40B4-BE49-F238E27FC236}">
                      <a16:creationId xmlns:a16="http://schemas.microsoft.com/office/drawing/2014/main" id="{CB81645F-F5A8-4CDF-97A5-ABEDC3F813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" name="Line 93">
                  <a:extLst>
                    <a:ext uri="{FF2B5EF4-FFF2-40B4-BE49-F238E27FC236}">
                      <a16:creationId xmlns:a16="http://schemas.microsoft.com/office/drawing/2014/main" id="{B1A8513F-4A41-4552-B4F4-87C546235B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" name="Line 94">
                  <a:extLst>
                    <a:ext uri="{FF2B5EF4-FFF2-40B4-BE49-F238E27FC236}">
                      <a16:creationId xmlns:a16="http://schemas.microsoft.com/office/drawing/2014/main" id="{443515BF-A311-4453-94D0-9FF869054D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" name="Line 95">
                  <a:extLst>
                    <a:ext uri="{FF2B5EF4-FFF2-40B4-BE49-F238E27FC236}">
                      <a16:creationId xmlns:a16="http://schemas.microsoft.com/office/drawing/2014/main" id="{2E3FF154-D18A-4C18-9E92-5C9CF00570D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" name="Line 96">
                  <a:extLst>
                    <a:ext uri="{FF2B5EF4-FFF2-40B4-BE49-F238E27FC236}">
                      <a16:creationId xmlns:a16="http://schemas.microsoft.com/office/drawing/2014/main" id="{98F08EAF-6614-4E6B-967C-4CFB4F2DE6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4" name="Line 97">
                  <a:extLst>
                    <a:ext uri="{FF2B5EF4-FFF2-40B4-BE49-F238E27FC236}">
                      <a16:creationId xmlns:a16="http://schemas.microsoft.com/office/drawing/2014/main" id="{7956506B-B0F7-4006-964C-B52270DC70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5" name="Line 98">
                  <a:extLst>
                    <a:ext uri="{FF2B5EF4-FFF2-40B4-BE49-F238E27FC236}">
                      <a16:creationId xmlns:a16="http://schemas.microsoft.com/office/drawing/2014/main" id="{0B69FE69-DBC1-4864-94F9-1A6CA2D628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6" name="Line 99">
                  <a:extLst>
                    <a:ext uri="{FF2B5EF4-FFF2-40B4-BE49-F238E27FC236}">
                      <a16:creationId xmlns:a16="http://schemas.microsoft.com/office/drawing/2014/main" id="{238B9E30-B885-4E4B-86E2-1AA405EE85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" name="Line 100">
                  <a:extLst>
                    <a:ext uri="{FF2B5EF4-FFF2-40B4-BE49-F238E27FC236}">
                      <a16:creationId xmlns:a16="http://schemas.microsoft.com/office/drawing/2014/main" id="{B68C77A7-135E-46B1-ABC3-D45B0063C9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" name="Line 101">
                  <a:extLst>
                    <a:ext uri="{FF2B5EF4-FFF2-40B4-BE49-F238E27FC236}">
                      <a16:creationId xmlns:a16="http://schemas.microsoft.com/office/drawing/2014/main" id="{773F2928-3CCE-4EB2-98BF-64088EE36C3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" name="Line 102">
                  <a:extLst>
                    <a:ext uri="{FF2B5EF4-FFF2-40B4-BE49-F238E27FC236}">
                      <a16:creationId xmlns:a16="http://schemas.microsoft.com/office/drawing/2014/main" id="{0A126335-CB9A-49F0-BBD0-F98D5BC969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" name="Line 103">
                  <a:extLst>
                    <a:ext uri="{FF2B5EF4-FFF2-40B4-BE49-F238E27FC236}">
                      <a16:creationId xmlns:a16="http://schemas.microsoft.com/office/drawing/2014/main" id="{DB6C92D0-A951-4CC0-892C-EE0F59C1F9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1" name="Line 104">
                  <a:extLst>
                    <a:ext uri="{FF2B5EF4-FFF2-40B4-BE49-F238E27FC236}">
                      <a16:creationId xmlns:a16="http://schemas.microsoft.com/office/drawing/2014/main" id="{BC886083-326D-4DB3-88F5-6CE79DFD65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2" name="Line 105">
                  <a:extLst>
                    <a:ext uri="{FF2B5EF4-FFF2-40B4-BE49-F238E27FC236}">
                      <a16:creationId xmlns:a16="http://schemas.microsoft.com/office/drawing/2014/main" id="{486886C6-6223-4B98-A384-115A27778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3" name="Line 106">
                  <a:extLst>
                    <a:ext uri="{FF2B5EF4-FFF2-40B4-BE49-F238E27FC236}">
                      <a16:creationId xmlns:a16="http://schemas.microsoft.com/office/drawing/2014/main" id="{096AC480-8737-437A-B9F7-72EBD52C963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4" name="Line 107">
                  <a:extLst>
                    <a:ext uri="{FF2B5EF4-FFF2-40B4-BE49-F238E27FC236}">
                      <a16:creationId xmlns:a16="http://schemas.microsoft.com/office/drawing/2014/main" id="{CCD0B3C5-9DAA-4A7C-8E99-5017960434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5" name="Line 108">
                  <a:extLst>
                    <a:ext uri="{FF2B5EF4-FFF2-40B4-BE49-F238E27FC236}">
                      <a16:creationId xmlns:a16="http://schemas.microsoft.com/office/drawing/2014/main" id="{27FB2162-A40A-4036-8451-42D228C07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6" name="Line 109">
                  <a:extLst>
                    <a:ext uri="{FF2B5EF4-FFF2-40B4-BE49-F238E27FC236}">
                      <a16:creationId xmlns:a16="http://schemas.microsoft.com/office/drawing/2014/main" id="{525A8909-7074-4E1B-835D-52909BF7D55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7" name="Line 110">
                  <a:extLst>
                    <a:ext uri="{FF2B5EF4-FFF2-40B4-BE49-F238E27FC236}">
                      <a16:creationId xmlns:a16="http://schemas.microsoft.com/office/drawing/2014/main" id="{7524196D-3E6F-4C55-BC59-C422255F55C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8" name="Line 111">
                  <a:extLst>
                    <a:ext uri="{FF2B5EF4-FFF2-40B4-BE49-F238E27FC236}">
                      <a16:creationId xmlns:a16="http://schemas.microsoft.com/office/drawing/2014/main" id="{F250B8B1-83C1-41D8-8A10-B35F02BDBB3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9" name="Line 112">
                  <a:extLst>
                    <a:ext uri="{FF2B5EF4-FFF2-40B4-BE49-F238E27FC236}">
                      <a16:creationId xmlns:a16="http://schemas.microsoft.com/office/drawing/2014/main" id="{71AC5C25-D504-44C2-BC03-C756CFC95F1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0" name="Line 113">
                  <a:extLst>
                    <a:ext uri="{FF2B5EF4-FFF2-40B4-BE49-F238E27FC236}">
                      <a16:creationId xmlns:a16="http://schemas.microsoft.com/office/drawing/2014/main" id="{DBB009E5-EAE3-4C73-90F8-AE4A96ABE1F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1" name="Line 114">
                  <a:extLst>
                    <a:ext uri="{FF2B5EF4-FFF2-40B4-BE49-F238E27FC236}">
                      <a16:creationId xmlns:a16="http://schemas.microsoft.com/office/drawing/2014/main" id="{81580357-8915-41E7-884F-02A02AAA7F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2" name="Line 115">
                  <a:extLst>
                    <a:ext uri="{FF2B5EF4-FFF2-40B4-BE49-F238E27FC236}">
                      <a16:creationId xmlns:a16="http://schemas.microsoft.com/office/drawing/2014/main" id="{04D4C21C-9239-4428-852A-14580CC414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33" name="Line 116">
                  <a:extLst>
                    <a:ext uri="{FF2B5EF4-FFF2-40B4-BE49-F238E27FC236}">
                      <a16:creationId xmlns:a16="http://schemas.microsoft.com/office/drawing/2014/main" id="{DC10D57D-241E-4638-84B6-FA0440CBB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299" name="Text Box 117">
                <a:extLst>
                  <a:ext uri="{FF2B5EF4-FFF2-40B4-BE49-F238E27FC236}">
                    <a16:creationId xmlns:a16="http://schemas.microsoft.com/office/drawing/2014/main" id="{5DB00D98-2BA2-4A71-9D45-36398BF379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213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T-2</a:t>
                </a:r>
                <a:endParaRPr lang="en-US" altLang="en-US" sz="1800"/>
              </a:p>
            </p:txBody>
          </p:sp>
          <p:sp>
            <p:nvSpPr>
              <p:cNvPr id="300" name="Line 118">
                <a:extLst>
                  <a:ext uri="{FF2B5EF4-FFF2-40B4-BE49-F238E27FC236}">
                    <a16:creationId xmlns:a16="http://schemas.microsoft.com/office/drawing/2014/main" id="{00487185-D9DB-49E0-A1ED-7D339F922BF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1" name="Line 119">
                <a:extLst>
                  <a:ext uri="{FF2B5EF4-FFF2-40B4-BE49-F238E27FC236}">
                    <a16:creationId xmlns:a16="http://schemas.microsoft.com/office/drawing/2014/main" id="{C11C196A-24AA-41D7-B93D-73BF4B544A6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334" name="Group 120">
            <a:extLst>
              <a:ext uri="{FF2B5EF4-FFF2-40B4-BE49-F238E27FC236}">
                <a16:creationId xmlns:a16="http://schemas.microsoft.com/office/drawing/2014/main" id="{53D312B4-1EF3-4E62-8603-CEF3DADCC551}"/>
              </a:ext>
            </a:extLst>
          </p:cNvPr>
          <p:cNvGrpSpPr>
            <a:grpSpLocks/>
          </p:cNvGrpSpPr>
          <p:nvPr/>
        </p:nvGrpSpPr>
        <p:grpSpPr bwMode="auto">
          <a:xfrm>
            <a:off x="1105545" y="5697537"/>
            <a:ext cx="2511425" cy="1160463"/>
            <a:chOff x="1390" y="3249"/>
            <a:chExt cx="991" cy="932"/>
          </a:xfrm>
        </p:grpSpPr>
        <p:sp>
          <p:nvSpPr>
            <p:cNvPr id="335" name="Text Box 121">
              <a:extLst>
                <a:ext uri="{FF2B5EF4-FFF2-40B4-BE49-F238E27FC236}">
                  <a16:creationId xmlns:a16="http://schemas.microsoft.com/office/drawing/2014/main" id="{46D3DFE0-F0A6-4D07-9751-EDC4531776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13" y="3886"/>
              <a:ext cx="150" cy="2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anose="05000000000000000000" pitchFamily="2" charset="2"/>
                <a:buChar char="§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Font typeface="Arial" panose="020B0604020202020204" pitchFamily="34" charset="0"/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GB" altLang="en-US" sz="1800"/>
                <a:t>h</a:t>
              </a:r>
              <a:r>
                <a:rPr lang="en-GB" altLang="en-US" sz="1000"/>
                <a:t>1</a:t>
              </a:r>
              <a:endParaRPr lang="en-US" altLang="en-US" sz="1800"/>
            </a:p>
          </p:txBody>
        </p:sp>
        <p:grpSp>
          <p:nvGrpSpPr>
            <p:cNvPr id="336" name="Group 122">
              <a:extLst>
                <a:ext uri="{FF2B5EF4-FFF2-40B4-BE49-F238E27FC236}">
                  <a16:creationId xmlns:a16="http://schemas.microsoft.com/office/drawing/2014/main" id="{BE3B1848-A388-411E-9C31-24DE3CD51D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0" y="3249"/>
              <a:ext cx="991" cy="680"/>
              <a:chOff x="1390" y="3294"/>
              <a:chExt cx="991" cy="680"/>
            </a:xfrm>
          </p:grpSpPr>
          <p:grpSp>
            <p:nvGrpSpPr>
              <p:cNvPr id="337" name="Group 123">
                <a:extLst>
                  <a:ext uri="{FF2B5EF4-FFF2-40B4-BE49-F238E27FC236}">
                    <a16:creationId xmlns:a16="http://schemas.microsoft.com/office/drawing/2014/main" id="{443C0621-809D-4DE0-8029-707D42FA215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55" y="3294"/>
                <a:ext cx="726" cy="635"/>
                <a:chOff x="1292" y="3294"/>
                <a:chExt cx="726" cy="635"/>
              </a:xfrm>
            </p:grpSpPr>
            <p:sp>
              <p:nvSpPr>
                <p:cNvPr id="341" name="Line 124">
                  <a:extLst>
                    <a:ext uri="{FF2B5EF4-FFF2-40B4-BE49-F238E27FC236}">
                      <a16:creationId xmlns:a16="http://schemas.microsoft.com/office/drawing/2014/main" id="{481E9DCE-4FC6-42A7-9E06-AF8CC65701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2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2" name="Line 125">
                  <a:extLst>
                    <a:ext uri="{FF2B5EF4-FFF2-40B4-BE49-F238E27FC236}">
                      <a16:creationId xmlns:a16="http://schemas.microsoft.com/office/drawing/2014/main" id="{DDA6CD39-A204-4090-AB81-20408EB7A0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8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3" name="Line 126">
                  <a:extLst>
                    <a:ext uri="{FF2B5EF4-FFF2-40B4-BE49-F238E27FC236}">
                      <a16:creationId xmlns:a16="http://schemas.microsoft.com/office/drawing/2014/main" id="{74CE9B14-FF11-4CDA-89E4-56553C2950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30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4" name="Line 127">
                  <a:extLst>
                    <a:ext uri="{FF2B5EF4-FFF2-40B4-BE49-F238E27FC236}">
                      <a16:creationId xmlns:a16="http://schemas.microsoft.com/office/drawing/2014/main" id="{91B00097-5CF5-4F47-80C5-3C39FB3C01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475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5" name="Line 128">
                  <a:extLst>
                    <a:ext uri="{FF2B5EF4-FFF2-40B4-BE49-F238E27FC236}">
                      <a16:creationId xmlns:a16="http://schemas.microsoft.com/office/drawing/2014/main" id="{1C946E65-ACED-4063-80A9-69A6DF64098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21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6" name="Line 129">
                  <a:extLst>
                    <a:ext uri="{FF2B5EF4-FFF2-40B4-BE49-F238E27FC236}">
                      <a16:creationId xmlns:a16="http://schemas.microsoft.com/office/drawing/2014/main" id="{5FD61187-1337-4C17-B26A-D33922C890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566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7" name="Line 130">
                  <a:extLst>
                    <a:ext uri="{FF2B5EF4-FFF2-40B4-BE49-F238E27FC236}">
                      <a16:creationId xmlns:a16="http://schemas.microsoft.com/office/drawing/2014/main" id="{EBAAE209-C236-466D-A19F-142C88384D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1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8" name="Line 131">
                  <a:extLst>
                    <a:ext uri="{FF2B5EF4-FFF2-40B4-BE49-F238E27FC236}">
                      <a16:creationId xmlns:a16="http://schemas.microsoft.com/office/drawing/2014/main" id="{6865EF1D-66E4-480F-BFD1-8EE4FD665C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657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49" name="Line 132">
                  <a:extLst>
                    <a:ext uri="{FF2B5EF4-FFF2-40B4-BE49-F238E27FC236}">
                      <a16:creationId xmlns:a16="http://schemas.microsoft.com/office/drawing/2014/main" id="{06A79465-6536-4FD0-B439-F79FCED1C37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02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0" name="Line 133">
                  <a:extLst>
                    <a:ext uri="{FF2B5EF4-FFF2-40B4-BE49-F238E27FC236}">
                      <a16:creationId xmlns:a16="http://schemas.microsoft.com/office/drawing/2014/main" id="{B4E74720-626E-4830-A61F-DD6BA40E69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4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1" name="Line 134">
                  <a:extLst>
                    <a:ext uri="{FF2B5EF4-FFF2-40B4-BE49-F238E27FC236}">
                      <a16:creationId xmlns:a16="http://schemas.microsoft.com/office/drawing/2014/main" id="{BE2C1F83-A126-4C11-8F51-158D71C463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793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2" name="Line 135">
                  <a:extLst>
                    <a:ext uri="{FF2B5EF4-FFF2-40B4-BE49-F238E27FC236}">
                      <a16:creationId xmlns:a16="http://schemas.microsoft.com/office/drawing/2014/main" id="{08DEC6BD-5B28-4A2C-A320-BCE58E359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38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3" name="Line 136">
                  <a:extLst>
                    <a:ext uri="{FF2B5EF4-FFF2-40B4-BE49-F238E27FC236}">
                      <a16:creationId xmlns:a16="http://schemas.microsoft.com/office/drawing/2014/main" id="{2C8B97CD-5769-4EDF-907C-7A050CB78C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4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4" name="Line 137">
                  <a:extLst>
                    <a:ext uri="{FF2B5EF4-FFF2-40B4-BE49-F238E27FC236}">
                      <a16:creationId xmlns:a16="http://schemas.microsoft.com/office/drawing/2014/main" id="{B19FAD17-E428-472C-B951-41202082FE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19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5" name="Line 138">
                  <a:extLst>
                    <a:ext uri="{FF2B5EF4-FFF2-40B4-BE49-F238E27FC236}">
                      <a16:creationId xmlns:a16="http://schemas.microsoft.com/office/drawing/2014/main" id="{2C69DD83-74ED-45BB-8777-9FE6B3ACD1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56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6" name="Line 139">
                  <a:extLst>
                    <a:ext uri="{FF2B5EF4-FFF2-40B4-BE49-F238E27FC236}">
                      <a16:creationId xmlns:a16="http://schemas.microsoft.com/office/drawing/2014/main" id="{4688058A-18C6-4C59-AF7F-5F9247C971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10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7" name="Line 140">
                  <a:extLst>
                    <a:ext uri="{FF2B5EF4-FFF2-40B4-BE49-F238E27FC236}">
                      <a16:creationId xmlns:a16="http://schemas.microsoft.com/office/drawing/2014/main" id="{6587BC9B-9405-4070-8D4C-B98D35BCB4C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55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8" name="Line 141">
                  <a:extLst>
                    <a:ext uri="{FF2B5EF4-FFF2-40B4-BE49-F238E27FC236}">
                      <a16:creationId xmlns:a16="http://schemas.microsoft.com/office/drawing/2014/main" id="{F35DE411-2942-428F-BD65-8D1BC3F68E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0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59" name="Line 142">
                  <a:extLst>
                    <a:ext uri="{FF2B5EF4-FFF2-40B4-BE49-F238E27FC236}">
                      <a16:creationId xmlns:a16="http://schemas.microsoft.com/office/drawing/2014/main" id="{7563BE24-59C2-45D3-9B6D-0AD6BB1436E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46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0" name="Line 143">
                  <a:extLst>
                    <a:ext uri="{FF2B5EF4-FFF2-40B4-BE49-F238E27FC236}">
                      <a16:creationId xmlns:a16="http://schemas.microsoft.com/office/drawing/2014/main" id="{8937C815-91CF-4AAD-8962-51A290CCDB3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791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1" name="Line 144">
                  <a:extLst>
                    <a:ext uri="{FF2B5EF4-FFF2-40B4-BE49-F238E27FC236}">
                      <a16:creationId xmlns:a16="http://schemas.microsoft.com/office/drawing/2014/main" id="{DA01B06F-321B-4A1E-BB73-9986672F70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3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2" name="Line 145">
                  <a:extLst>
                    <a:ext uri="{FF2B5EF4-FFF2-40B4-BE49-F238E27FC236}">
                      <a16:creationId xmlns:a16="http://schemas.microsoft.com/office/drawing/2014/main" id="{11269D48-54E3-486E-8C9C-F88963353D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8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3" name="Line 146">
                  <a:extLst>
                    <a:ext uri="{FF2B5EF4-FFF2-40B4-BE49-F238E27FC236}">
                      <a16:creationId xmlns:a16="http://schemas.microsoft.com/office/drawing/2014/main" id="{AEB31CC7-94C7-4325-8486-D4E85EAE49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7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4" name="Line 147">
                  <a:extLst>
                    <a:ext uri="{FF2B5EF4-FFF2-40B4-BE49-F238E27FC236}">
                      <a16:creationId xmlns:a16="http://schemas.microsoft.com/office/drawing/2014/main" id="{C6CD3A10-EA9A-41C6-A745-C915BC3FFE4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7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5" name="Line 148">
                  <a:extLst>
                    <a:ext uri="{FF2B5EF4-FFF2-40B4-BE49-F238E27FC236}">
                      <a16:creationId xmlns:a16="http://schemas.microsoft.com/office/drawing/2014/main" id="{CBF54C92-372C-4E4C-B963-8968666B12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6" name="Line 149">
                  <a:extLst>
                    <a:ext uri="{FF2B5EF4-FFF2-40B4-BE49-F238E27FC236}">
                      <a16:creationId xmlns:a16="http://schemas.microsoft.com/office/drawing/2014/main" id="{50EF04FC-D00E-49CE-982B-A194BD28E0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83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7" name="Line 150">
                  <a:extLst>
                    <a:ext uri="{FF2B5EF4-FFF2-40B4-BE49-F238E27FC236}">
                      <a16:creationId xmlns:a16="http://schemas.microsoft.com/office/drawing/2014/main" id="{CEC57F6D-1C40-4EE5-B10D-C7DF67FF1BB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38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8" name="Line 151">
                  <a:extLst>
                    <a:ext uri="{FF2B5EF4-FFF2-40B4-BE49-F238E27FC236}">
                      <a16:creationId xmlns:a16="http://schemas.microsoft.com/office/drawing/2014/main" id="{F665B3FF-A32A-4A4F-B61A-FEDEA0B4C73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0" cy="6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69" name="Line 152">
                  <a:extLst>
                    <a:ext uri="{FF2B5EF4-FFF2-40B4-BE49-F238E27FC236}">
                      <a16:creationId xmlns:a16="http://schemas.microsoft.com/office/drawing/2014/main" id="{0C30D996-8004-45F2-945C-E098A9EA7F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88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0" name="Line 153">
                  <a:extLst>
                    <a:ext uri="{FF2B5EF4-FFF2-40B4-BE49-F238E27FC236}">
                      <a16:creationId xmlns:a16="http://schemas.microsoft.com/office/drawing/2014/main" id="{A80B0AA9-4347-4EA1-83D0-C39E445085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33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1" name="Line 154">
                  <a:extLst>
                    <a:ext uri="{FF2B5EF4-FFF2-40B4-BE49-F238E27FC236}">
                      <a16:creationId xmlns:a16="http://schemas.microsoft.com/office/drawing/2014/main" id="{771DC527-9A6A-4309-9268-8A78CB386DC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929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72" name="Line 155">
                  <a:extLst>
                    <a:ext uri="{FF2B5EF4-FFF2-40B4-BE49-F238E27FC236}">
                      <a16:creationId xmlns:a16="http://schemas.microsoft.com/office/drawing/2014/main" id="{1B2E70AF-03FC-4AB9-8212-806F917279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92" y="3294"/>
                  <a:ext cx="72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38" name="Text Box 156">
                <a:extLst>
                  <a:ext uri="{FF2B5EF4-FFF2-40B4-BE49-F238E27FC236}">
                    <a16:creationId xmlns:a16="http://schemas.microsoft.com/office/drawing/2014/main" id="{7D90BD71-EE99-4847-A26B-25B68EFF4C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90" y="3522"/>
                <a:ext cx="165" cy="2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anose="05000000000000000000" pitchFamily="2" charset="2"/>
                  <a:buChar char="§"/>
                  <a:defRPr sz="3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Font typeface="Arial" panose="020B0604020202020204" pitchFamily="34" charset="0"/>
                  <a:buChar char="»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r>
                  <a:rPr lang="en-GB" altLang="en-US" sz="1800"/>
                  <a:t>w</a:t>
                </a:r>
                <a:r>
                  <a:rPr lang="en-GB" altLang="en-US" sz="1000"/>
                  <a:t>1</a:t>
                </a:r>
                <a:endParaRPr lang="en-US" altLang="en-US" sz="1800"/>
              </a:p>
            </p:txBody>
          </p:sp>
          <p:sp>
            <p:nvSpPr>
              <p:cNvPr id="339" name="Line 157">
                <a:extLst>
                  <a:ext uri="{FF2B5EF4-FFF2-40B4-BE49-F238E27FC236}">
                    <a16:creationId xmlns:a16="http://schemas.microsoft.com/office/drawing/2014/main" id="{6958CD17-37A0-4B3B-9FE1-4F2F96C20C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610" y="3294"/>
                <a:ext cx="0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40" name="Line 158">
                <a:extLst>
                  <a:ext uri="{FF2B5EF4-FFF2-40B4-BE49-F238E27FC236}">
                    <a16:creationId xmlns:a16="http://schemas.microsoft.com/office/drawing/2014/main" id="{24D478F5-6413-460A-A8E8-18252B9E61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3974"/>
                <a:ext cx="72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73" name="Line 159">
            <a:extLst>
              <a:ext uri="{FF2B5EF4-FFF2-40B4-BE49-F238E27FC236}">
                <a16:creationId xmlns:a16="http://schemas.microsoft.com/office/drawing/2014/main" id="{8F0C01CC-EEBF-49D3-B827-EA27693F3B5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81695" y="1565275"/>
            <a:ext cx="0" cy="4968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74" name="Text Box 160">
            <a:extLst>
              <a:ext uri="{FF2B5EF4-FFF2-40B4-BE49-F238E27FC236}">
                <a16:creationId xmlns:a16="http://schemas.microsoft.com/office/drawing/2014/main" id="{3C016413-FD0D-4D37-ADB8-309478A63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82" y="3868737"/>
            <a:ext cx="5693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 i="1" dirty="0"/>
              <a:t>age</a:t>
            </a:r>
          </a:p>
        </p:txBody>
      </p:sp>
      <p:sp>
        <p:nvSpPr>
          <p:cNvPr id="392" name="Line 178">
            <a:extLst>
              <a:ext uri="{FF2B5EF4-FFF2-40B4-BE49-F238E27FC236}">
                <a16:creationId xmlns:a16="http://schemas.microsoft.com/office/drawing/2014/main" id="{1C859066-991F-48F5-A116-1A56148245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16845" y="51657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7" name="Content Placeholder 2">
            <a:extLst>
              <a:ext uri="{FF2B5EF4-FFF2-40B4-BE49-F238E27FC236}">
                <a16:creationId xmlns:a16="http://schemas.microsoft.com/office/drawing/2014/main" id="{D02F5676-AEF0-45BD-966F-A947FFAA7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94999" y="1638301"/>
            <a:ext cx="7703928" cy="4588856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10000"/>
              </a:lnSpc>
            </a:pPr>
            <a:r>
              <a:rPr lang="en-GB" dirty="0"/>
              <a:t>Savings and labour supply respond optimally to policy counterfactual</a:t>
            </a:r>
          </a:p>
          <a:p>
            <a:pPr lvl="2">
              <a:lnSpc>
                <a:spcPct val="100000"/>
              </a:lnSpc>
            </a:pPr>
            <a:r>
              <a:rPr lang="en-GB" dirty="0"/>
              <a:t>Default simulation approach for the model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Functional description of behaviour remains unchanged, relative to the base policy environment</a:t>
            </a:r>
          </a:p>
          <a:p>
            <a:pPr lvl="2">
              <a:lnSpc>
                <a:spcPct val="100000"/>
              </a:lnSpc>
            </a:pPr>
            <a:r>
              <a:rPr lang="en-GB" dirty="0"/>
              <a:t>Use grids from base for projecting counterfactual</a:t>
            </a:r>
          </a:p>
          <a:p>
            <a:pPr lvl="1">
              <a:lnSpc>
                <a:spcPct val="110000"/>
              </a:lnSpc>
            </a:pPr>
            <a:r>
              <a:rPr lang="en-GB" dirty="0"/>
              <a:t>Labour supply responds optimally to policy counterfactual, but savings behaviour remains functionally unchanged</a:t>
            </a:r>
          </a:p>
          <a:p>
            <a:pPr lvl="2">
              <a:lnSpc>
                <a:spcPct val="100000"/>
              </a:lnSpc>
            </a:pPr>
            <a:r>
              <a:rPr lang="en-GB" dirty="0"/>
              <a:t>Required a little re-programming of basic model</a:t>
            </a:r>
          </a:p>
          <a:p>
            <a:pPr marL="685800" lvl="3" indent="0">
              <a:lnSpc>
                <a:spcPct val="100000"/>
              </a:lnSpc>
              <a:buNone/>
            </a:pPr>
            <a:r>
              <a:rPr lang="en-GB" i="1" dirty="0"/>
              <a:t>video walkthrough of changes made available on website</a:t>
            </a:r>
          </a:p>
        </p:txBody>
      </p:sp>
    </p:spTree>
    <p:extLst>
      <p:ext uri="{BB962C8B-B14F-4D97-AF65-F5344CB8AC3E}">
        <p14:creationId xmlns:p14="http://schemas.microsoft.com/office/powerpoint/2010/main" val="2855891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net government budget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8B0787E-67A0-4844-9453-D1DEDA9225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4309" y="2195599"/>
            <a:ext cx="6439564" cy="4529117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246E9BA-0314-4A0D-89A5-C67C6C3311F1}"/>
              </a:ext>
            </a:extLst>
          </p:cNvPr>
          <p:cNvSpPr txBox="1"/>
          <p:nvPr/>
        </p:nvSpPr>
        <p:spPr>
          <a:xfrm>
            <a:off x="1971108" y="1493939"/>
            <a:ext cx="76979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Projected effects of policy counterfactuals on net government budget, by year and behavioural scenario (£2016 billions)</a:t>
            </a:r>
          </a:p>
        </p:txBody>
      </p:sp>
    </p:spTree>
    <p:extLst>
      <p:ext uri="{BB962C8B-B14F-4D97-AF65-F5344CB8AC3E}">
        <p14:creationId xmlns:p14="http://schemas.microsoft.com/office/powerpoint/2010/main" val="3874032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4806" y="5522998"/>
            <a:ext cx="787080" cy="6927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Assets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www.niesr.ac.uk    -    www.simdynamics.org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46E9BA-0314-4A0D-89A5-C67C6C3311F1}"/>
              </a:ext>
            </a:extLst>
          </p:cNvPr>
          <p:cNvSpPr txBox="1"/>
          <p:nvPr/>
        </p:nvSpPr>
        <p:spPr>
          <a:xfrm>
            <a:off x="1971108" y="1493939"/>
            <a:ext cx="7513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Projected effects of policy counterfactuals on total household assets, by year and behavioural scenario (£2016 billions)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88A3E4A-F60F-46DE-AE61-2B6264BBDE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006" y="2258863"/>
            <a:ext cx="6439564" cy="452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9510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Custom 2">
      <a:dk1>
        <a:srgbClr val="FFFFFF"/>
      </a:dk1>
      <a:lt1>
        <a:srgbClr val="000140"/>
      </a:lt1>
      <a:dk2>
        <a:srgbClr val="FFFFFF"/>
      </a:dk2>
      <a:lt2>
        <a:srgbClr val="3F3F3F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mdynamics.potx" id="{7946986D-F0B6-4091-945E-D5A79518734E}" vid="{8A75B36F-D4BB-4F65-8A2D-4DAA0812CF1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6304</TotalTime>
  <Words>1280</Words>
  <Application>Microsoft Office PowerPoint</Application>
  <PresentationFormat>Widescreen</PresentationFormat>
  <Paragraphs>173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Corbel</vt:lpstr>
      <vt:lpstr>Open Sans</vt:lpstr>
      <vt:lpstr>Open Sans Light</vt:lpstr>
      <vt:lpstr>Wingdings</vt:lpstr>
      <vt:lpstr>Banded</vt:lpstr>
      <vt:lpstr>the importance of behavioural Endogeneity for policy projections</vt:lpstr>
      <vt:lpstr>Outline</vt:lpstr>
      <vt:lpstr>Aims and motivation</vt:lpstr>
      <vt:lpstr>Aims and motivation</vt:lpstr>
      <vt:lpstr>Method – POLICY COUNTERFACTUALS</vt:lpstr>
      <vt:lpstr>Method – BEHAVIOURAL ASSUMPTIONS</vt:lpstr>
      <vt:lpstr>Method – BEHAVIOURAL ASSUMPTIONS</vt:lpstr>
      <vt:lpstr>Results – net government budget</vt:lpstr>
      <vt:lpstr>Results – Assets</vt:lpstr>
      <vt:lpstr>Results</vt:lpstr>
      <vt:lpstr>Results</vt:lpstr>
      <vt:lpstr>Results</vt:lpstr>
      <vt:lpstr>Results</vt:lpstr>
      <vt:lpstr>Behaviour</vt:lpstr>
      <vt:lpstr>conclusions</vt:lpstr>
      <vt:lpstr>conclusions</vt:lpstr>
      <vt:lpstr>Method – BEHAVIOURAL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Justin van de Ven</dc:creator>
  <cp:lastModifiedBy>Justin van de Ven</cp:lastModifiedBy>
  <cp:revision>120</cp:revision>
  <dcterms:created xsi:type="dcterms:W3CDTF">2016-07-21T15:39:49Z</dcterms:created>
  <dcterms:modified xsi:type="dcterms:W3CDTF">2017-06-21T19:06:16Z</dcterms:modified>
</cp:coreProperties>
</file>